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55" r:id="rId2"/>
  </p:sldMasterIdLst>
  <p:notesMasterIdLst>
    <p:notesMasterId r:id="rId50"/>
  </p:notesMasterIdLst>
  <p:sldIdLst>
    <p:sldId id="259" r:id="rId3"/>
    <p:sldId id="379" r:id="rId4"/>
    <p:sldId id="380" r:id="rId5"/>
    <p:sldId id="265" r:id="rId6"/>
    <p:sldId id="266" r:id="rId7"/>
    <p:sldId id="267" r:id="rId8"/>
    <p:sldId id="268" r:id="rId9"/>
    <p:sldId id="269" r:id="rId10"/>
    <p:sldId id="270" r:id="rId11"/>
    <p:sldId id="381" r:id="rId12"/>
    <p:sldId id="382" r:id="rId13"/>
    <p:sldId id="383" r:id="rId14"/>
    <p:sldId id="384" r:id="rId15"/>
    <p:sldId id="385" r:id="rId16"/>
    <p:sldId id="387" r:id="rId17"/>
    <p:sldId id="390" r:id="rId18"/>
    <p:sldId id="276" r:id="rId19"/>
    <p:sldId id="277" r:id="rId20"/>
    <p:sldId id="345" r:id="rId21"/>
    <p:sldId id="278" r:id="rId22"/>
    <p:sldId id="340" r:id="rId23"/>
    <p:sldId id="279" r:id="rId24"/>
    <p:sldId id="280" r:id="rId25"/>
    <p:sldId id="281" r:id="rId26"/>
    <p:sldId id="372" r:id="rId27"/>
    <p:sldId id="336" r:id="rId28"/>
    <p:sldId id="287" r:id="rId29"/>
    <p:sldId id="391" r:id="rId30"/>
    <p:sldId id="392" r:id="rId31"/>
    <p:sldId id="289" r:id="rId32"/>
    <p:sldId id="347" r:id="rId33"/>
    <p:sldId id="394" r:id="rId34"/>
    <p:sldId id="395" r:id="rId35"/>
    <p:sldId id="292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299" r:id="rId45"/>
    <p:sldId id="300" r:id="rId46"/>
    <p:sldId id="301" r:id="rId47"/>
    <p:sldId id="302" r:id="rId48"/>
    <p:sldId id="393" r:id="rId49"/>
  </p:sldIdLst>
  <p:sldSz cx="13004800" cy="73025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Merriweather Sans" panose="020F0502020204030204" pitchFamily="34" charset="0"/>
      <p:regular r:id="rId56"/>
      <p:bold r:id="rId57"/>
      <p:italic r:id="rId58"/>
      <p:boldItalic r:id="rId59"/>
    </p:embeddedFont>
    <p:embeddedFont>
      <p:font typeface="Oswald" pitchFamily="2" charset="77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/>
    <p:restoredTop sz="94694"/>
  </p:normalViewPr>
  <p:slideViewPr>
    <p:cSldViewPr snapToGrid="0">
      <p:cViewPr varScale="1">
        <p:scale>
          <a:sx n="100" d="100"/>
          <a:sy n="100" d="100"/>
        </p:scale>
        <p:origin x="176" y="3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25177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873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36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087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271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07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572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805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918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40282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200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066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127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7129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1958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2804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8330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720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515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Shape 7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02926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866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556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76616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855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824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908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802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TP/(TP+FN)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9253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FP/(FP+TN)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999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0871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9984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10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501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7276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8633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060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284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25464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277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9228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9" name="Shape 8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2147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7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439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715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07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74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1203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4"/>
            <a:ext cx="4043866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8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4" name="Shape 6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5" name="Shape 6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6" name="Shape 6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hape 6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0" name="Shape 7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1" name="Shape 71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6" name="Shape 7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7" name="Shape 77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92" name="Shape 92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5" name="Shape 95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7" name="Shape 9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Shape 98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9" name="Shape 99"/>
            <p:cNvSpPr/>
            <p:nvPr/>
          </p:nvSpPr>
          <p:spPr>
            <a:xfrm>
              <a:off x="165100" y="4191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0" name="Shape 100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101" name="Shape 10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Shape 102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3" name="Shape 103"/>
            <p:cNvSpPr/>
            <p:nvPr/>
          </p:nvSpPr>
          <p:spPr>
            <a:xfrm>
              <a:off x="177800" y="4191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4" name="Shape 104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5" name="Shape 10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7" name="Shape 107"/>
            <p:cNvSpPr/>
            <p:nvPr/>
          </p:nvSpPr>
          <p:spPr>
            <a:xfrm>
              <a:off x="165100" y="4445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9" name="Shape 10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Shape 110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11" name="Shape 111"/>
            <p:cNvSpPr/>
            <p:nvPr/>
          </p:nvSpPr>
          <p:spPr>
            <a:xfrm>
              <a:off x="177800" y="4445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12" name="Shape 112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5" name="Shape 11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6" name="Shape 116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9" name="Shape 119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20" name="Shape 120"/>
          <p:cNvCxnSpPr/>
          <p:nvPr/>
        </p:nvCxnSpPr>
        <p:spPr>
          <a:xfrm rot="10800000" flipH="1">
            <a:off x="3911600" y="5381322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2989696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22" name="Shape 122"/>
          <p:cNvSpPr/>
          <p:nvPr/>
        </p:nvSpPr>
        <p:spPr>
          <a:xfrm>
            <a:off x="3911600" y="5114914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3" name="Shape 123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4" name="Shape 124"/>
          <p:cNvSpPr/>
          <p:nvPr/>
        </p:nvSpPr>
        <p:spPr>
          <a:xfrm>
            <a:off x="3911600" y="1969299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5" name="Shape 125"/>
          <p:cNvCxnSpPr/>
          <p:nvPr/>
        </p:nvCxnSpPr>
        <p:spPr>
          <a:xfrm rot="10800000">
            <a:off x="3225800" y="1803658"/>
            <a:ext cx="0" cy="4430477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hape 12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8" name="Shape 12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29" name="Shape 129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hape 13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32" name="Shape 13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33" name="Shape 133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hape 13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7" name="Shape 13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8" name="Shape 138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9" name="Shape 1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Shape 140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41" name="Shape 141"/>
          <p:cNvCxnSpPr/>
          <p:nvPr/>
        </p:nvCxnSpPr>
        <p:spPr>
          <a:xfrm rot="10800000">
            <a:off x="3225800" y="1803658"/>
            <a:ext cx="0" cy="4430477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4" name="Shape 1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5" name="Shape 145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6" name="Shape 146"/>
          <p:cNvCxnSpPr/>
          <p:nvPr/>
        </p:nvCxnSpPr>
        <p:spPr>
          <a:xfrm rot="10800000" flipH="1">
            <a:off x="635000" y="2781141"/>
            <a:ext cx="7742696" cy="15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7" name="Shape 147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8" name="Shape 148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Shape 15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7" name="Shape 15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8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1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3" name="Shape 16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Shape 16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9" name="Shape 16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8" cy="4089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4"/>
            <a:ext cx="4043866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8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7" name="Shape 17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8" name="Shape 178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9" name="Shape 179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hape 18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84" name="Shape 18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85" name="Shape 185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hape 1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dy copy – bulleted" userDrawn="1">
  <p:cSld name="Body copy – bulleted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 rot="10800000" flipH="1">
            <a:off x="1248040" y="786462"/>
            <a:ext cx="817936" cy="1"/>
          </a:xfrm>
          <a:prstGeom prst="straightConnector1">
            <a:avLst/>
          </a:prstGeom>
          <a:noFill/>
          <a:ln w="889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3" name="Shape 73"/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1253514" y="1757164"/>
            <a:ext cx="8729128" cy="176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325" tIns="89325" rIns="89325" bIns="89325" anchor="t" anchorCtr="0"/>
          <a:lstStyle>
            <a:lvl1pPr marL="649133" marR="0" lvl="0" indent="-459802" algn="l" rtl="0">
              <a:lnSpc>
                <a:spcPct val="110000"/>
              </a:lnSpc>
              <a:spcBef>
                <a:spcPts val="42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2556" b="0" i="0" u="none" strike="noStrike" cap="none">
                <a:solidFill>
                  <a:srgbClr val="000000"/>
                </a:solidFill>
                <a:latin typeface="Georgia" panose="02040502050405020303" pitchFamily="18" charset="0"/>
                <a:ea typeface="Georgia" panose="02040502050405020303" pitchFamily="18" charset="0"/>
                <a:cs typeface="Arial"/>
                <a:sym typeface="Arial"/>
              </a:defRPr>
            </a:lvl1pPr>
            <a:lvl2pPr marL="1298265" marR="0" lvl="1" indent="-441771" algn="l" rtl="0">
              <a:lnSpc>
                <a:spcPct val="110000"/>
              </a:lnSpc>
              <a:spcBef>
                <a:spcPts val="426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 Sans"/>
              <a:buChar char="•"/>
              <a:defRPr sz="2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947398" marR="0" lvl="2" indent="-441771" algn="l" rtl="0">
              <a:lnSpc>
                <a:spcPct val="110000"/>
              </a:lnSpc>
              <a:spcBef>
                <a:spcPts val="426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 Sans"/>
              <a:buChar char="•"/>
              <a:defRPr sz="2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96530" marR="0" lvl="3" indent="-441771" algn="l" rtl="0">
              <a:lnSpc>
                <a:spcPct val="110000"/>
              </a:lnSpc>
              <a:spcBef>
                <a:spcPts val="426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 Sans"/>
              <a:buChar char="•"/>
              <a:defRPr sz="2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245663" marR="54094" lvl="4" indent="-459802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erriweather Sans"/>
              <a:buChar char="‣"/>
              <a:defRPr sz="29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94795" marR="54094" lvl="5" indent="-459802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29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543928" marR="54094" lvl="6" indent="-459802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29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193060" marR="54094" lvl="7" indent="-459802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29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842193" marR="54094" lvl="8" indent="-459802" algn="l" rtl="0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29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" name="Shape 353" descr="Image">
            <a:extLst>
              <a:ext uri="{FF2B5EF4-FFF2-40B4-BE49-F238E27FC236}">
                <a16:creationId xmlns:a16="http://schemas.microsoft.com/office/drawing/2014/main" id="{400C0CA4-02E5-2945-BEA6-7703739B444D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91">
            <a:extLst>
              <a:ext uri="{FF2B5EF4-FFF2-40B4-BE49-F238E27FC236}">
                <a16:creationId xmlns:a16="http://schemas.microsoft.com/office/drawing/2014/main" id="{129CA915-9388-6345-8986-664187B91808}"/>
              </a:ext>
            </a:extLst>
          </p:cNvPr>
          <p:cNvSpPr txBox="1">
            <a:spLocks/>
          </p:cNvSpPr>
          <p:nvPr userDrawn="1"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‹#›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8F2AB-0BF8-964F-9AB8-732DD5D99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3584" y="978408"/>
            <a:ext cx="5154612" cy="2651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Oswald" pitchFamily="2" charset="77"/>
              </a:defRPr>
            </a:lvl1pPr>
            <a:lvl2pPr>
              <a:defRPr sz="2000">
                <a:latin typeface="Georgia" panose="02040502050405020303" pitchFamily="18" charset="0"/>
              </a:defRPr>
            </a:lvl2pPr>
            <a:lvl3pPr>
              <a:defRPr sz="2000">
                <a:latin typeface="Oswald" pitchFamily="2" charset="77"/>
              </a:defRPr>
            </a:lvl3pPr>
            <a:lvl4pPr>
              <a:defRPr sz="2000">
                <a:latin typeface="Oswald" pitchFamily="2" charset="77"/>
              </a:defRPr>
            </a:lvl4pPr>
            <a:lvl5pPr>
              <a:defRPr sz="2000">
                <a:latin typeface="Oswald" pitchFamily="2" charset="77"/>
              </a:defRPr>
            </a:lvl5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72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717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61258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0342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  <p:extLst>
      <p:ext uri="{BB962C8B-B14F-4D97-AF65-F5344CB8AC3E}">
        <p14:creationId xmlns:p14="http://schemas.microsoft.com/office/powerpoint/2010/main" val="3420822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  <p:extLst>
      <p:ext uri="{BB962C8B-B14F-4D97-AF65-F5344CB8AC3E}">
        <p14:creationId xmlns:p14="http://schemas.microsoft.com/office/powerpoint/2010/main" val="3144972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23564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1929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1690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64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37220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suscipit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tristique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sollicitudin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Donec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rhoncus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Vivamus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vulputate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purus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Curabitur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venenatis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nisi non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faucibus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fringilla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  <p:extLst>
      <p:ext uri="{BB962C8B-B14F-4D97-AF65-F5344CB8AC3E}">
        <p14:creationId xmlns:p14="http://schemas.microsoft.com/office/powerpoint/2010/main" val="2208463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823542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351635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  <p:extLst>
      <p:ext uri="{BB962C8B-B14F-4D97-AF65-F5344CB8AC3E}">
        <p14:creationId xmlns:p14="http://schemas.microsoft.com/office/powerpoint/2010/main" val="21172518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981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55903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340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37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964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hape 2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" name="Shape 30"/>
          <p:cNvCxnSpPr/>
          <p:nvPr/>
        </p:nvCxnSpPr>
        <p:spPr>
          <a:xfrm rot="10800000" flipH="1">
            <a:off x="4622800" y="2781141"/>
            <a:ext cx="7742696" cy="157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" name="Shape 31"/>
          <p:cNvCxnSpPr/>
          <p:nvPr/>
        </p:nvCxnSpPr>
        <p:spPr>
          <a:xfrm rot="10800000" flipH="1">
            <a:off x="635000" y="5752808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2" name="Shape 32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3" name="Shape 33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4" name="Shape 34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5" name="Shape 35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6" name="Shape 36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729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4804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480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6797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757784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26126285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1429530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3202157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215632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hape 3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" name="Shape 3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" name="Shape 40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1" name="Shape 41"/>
          <p:cNvCxnSpPr/>
          <p:nvPr/>
        </p:nvCxnSpPr>
        <p:spPr>
          <a:xfrm rot="10800000" flipH="1">
            <a:off x="635000" y="2781141"/>
            <a:ext cx="7742696" cy="15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2" name="Shape 42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3" name="Shape 43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hape 4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" name="Shape 4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8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1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hape 5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" name="Shape 5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hape 5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" name="Shape 5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8" cy="4089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78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5039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INTRO TO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0868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WHY DO WE USE LOGISTIC REGRESSION?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D722F-D0A4-0D49-B8BF-4C3CD2029F5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53513" y="1757164"/>
            <a:ext cx="9965471" cy="1763944"/>
          </a:xfrm>
        </p:spPr>
        <p:txBody>
          <a:bodyPr/>
          <a:lstStyle/>
          <a:p>
            <a:pPr marL="203200" lvl="0" indent="-165100">
              <a:lnSpc>
                <a:spcPct val="100000"/>
              </a:lnSpc>
              <a:spcBef>
                <a:spcPts val="0"/>
              </a:spcBef>
              <a:buFont typeface="Georgia"/>
              <a:buChar char="‣"/>
            </a:pP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We will use </a:t>
            </a:r>
            <a:r>
              <a:rPr lang="en-US" sz="1600" b="1" dirty="0">
                <a:latin typeface="Georgia"/>
                <a:ea typeface="Georgia"/>
                <a:cs typeface="Georgia"/>
                <a:sym typeface="Georgia"/>
              </a:rPr>
              <a:t>Logistic Regression</a:t>
            </a: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 to predict a binary response (0 or 1). </a:t>
            </a:r>
          </a:p>
          <a:p>
            <a:pPr marL="203200" lvl="0" indent="-165100">
              <a:spcBef>
                <a:spcPts val="0"/>
              </a:spcBef>
              <a:buFont typeface="Georgia"/>
              <a:buChar char="‣"/>
            </a:pPr>
            <a:r>
              <a:rPr lang="en-US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use the </a:t>
            </a:r>
            <a:r>
              <a:rPr lang="en-US" sz="16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Sigmoid/Logistic</a:t>
            </a:r>
            <a:r>
              <a:rPr lang="en-US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 to output probabilities for our predictions. </a:t>
            </a:r>
          </a:p>
          <a:p>
            <a:pPr marL="203200" lvl="0" indent="-165100">
              <a:spcBef>
                <a:spcPts val="0"/>
              </a:spcBef>
              <a:buFont typeface="Georgia"/>
              <a:buChar char="‣"/>
            </a:pPr>
            <a:r>
              <a:rPr lang="en-US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is called our </a:t>
            </a:r>
            <a:r>
              <a:rPr lang="en-US" sz="16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Link</a:t>
            </a:r>
            <a:r>
              <a:rPr lang="en-US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function. 	</a:t>
            </a:r>
          </a:p>
          <a:p>
            <a:pPr marL="203200" lvl="0" indent="-165100">
              <a:spcBef>
                <a:spcPts val="0"/>
              </a:spcBef>
              <a:buFont typeface="Georgia"/>
              <a:buChar char="‣"/>
            </a:pPr>
            <a:r>
              <a:rPr lang="en-US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need it in order to find optimal parameters in our model</a:t>
            </a:r>
          </a:p>
          <a:p>
            <a:pPr marL="203200" lvl="0" indent="-165100">
              <a:spcBef>
                <a:spcPts val="0"/>
              </a:spcBef>
              <a:buFont typeface="Georgia"/>
              <a:buChar char="‣"/>
            </a:pP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A standard rule is to classify our “1” class as anything with a probability &gt; 0.5 and our “0” class anything below that. </a:t>
            </a:r>
          </a:p>
          <a:p>
            <a:pPr marL="203200" lvl="0" indent="-165100">
              <a:spcBef>
                <a:spcPts val="0"/>
              </a:spcBef>
              <a:buFont typeface="Georgia"/>
              <a:buChar char="‣"/>
            </a:pP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The point at which the probability = 0.5 is called the </a:t>
            </a:r>
            <a:r>
              <a:rPr lang="en-US" sz="1600" b="1" dirty="0">
                <a:latin typeface="Georgia"/>
                <a:ea typeface="Georgia"/>
                <a:cs typeface="Georgia"/>
                <a:sym typeface="Georgia"/>
              </a:rPr>
              <a:t>decision boundary</a:t>
            </a:r>
            <a:r>
              <a:rPr lang="en-US" sz="16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pic>
        <p:nvPicPr>
          <p:cNvPr id="7" name="Shape 536">
            <a:extLst>
              <a:ext uri="{FF2B5EF4-FFF2-40B4-BE49-F238E27FC236}">
                <a16:creationId xmlns:a16="http://schemas.microsoft.com/office/drawing/2014/main" id="{E8EA4451-07E7-8746-8B58-7C3DFE4E26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2999" y="3954010"/>
            <a:ext cx="6120299" cy="2654700"/>
          </a:xfrm>
          <a:prstGeom prst="rect">
            <a:avLst/>
          </a:prstGeom>
          <a:noFill/>
          <a:ln w="9525" cap="flat" cmpd="sng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46819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D722F-D0A4-0D49-B8BF-4C3CD2029F5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53513" y="1757164"/>
            <a:ext cx="9965471" cy="1763944"/>
          </a:xfrm>
        </p:spPr>
        <p:txBody>
          <a:bodyPr/>
          <a:lstStyle/>
          <a:p>
            <a:pPr marL="203200" lvl="0" indent="-203200">
              <a:lnSpc>
                <a:spcPct val="100000"/>
              </a:lnSpc>
              <a:spcBef>
                <a:spcPts val="0"/>
              </a:spcBef>
              <a:buFont typeface="Georgia"/>
              <a:buChar char="‣"/>
            </a:pP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Intuition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: the “linearity” of logistic regression is in the decision boundary we develop. You can imagine it as a line (in 2-D) that separates the two classes.</a:t>
            </a:r>
          </a:p>
        </p:txBody>
      </p:sp>
      <p:grpSp>
        <p:nvGrpSpPr>
          <p:cNvPr id="5" name="Shape 547">
            <a:extLst>
              <a:ext uri="{FF2B5EF4-FFF2-40B4-BE49-F238E27FC236}">
                <a16:creationId xmlns:a16="http://schemas.microsoft.com/office/drawing/2014/main" id="{5DAA9B27-D0C1-EA49-84E8-822D1430AEE4}"/>
              </a:ext>
            </a:extLst>
          </p:cNvPr>
          <p:cNvGrpSpPr/>
          <p:nvPr/>
        </p:nvGrpSpPr>
        <p:grpSpPr>
          <a:xfrm>
            <a:off x="3694189" y="2639136"/>
            <a:ext cx="5197762" cy="3484866"/>
            <a:chOff x="3439394" y="2889250"/>
            <a:chExt cx="5197762" cy="3484866"/>
          </a:xfrm>
        </p:grpSpPr>
        <p:grpSp>
          <p:nvGrpSpPr>
            <p:cNvPr id="8" name="Shape 548">
              <a:extLst>
                <a:ext uri="{FF2B5EF4-FFF2-40B4-BE49-F238E27FC236}">
                  <a16:creationId xmlns:a16="http://schemas.microsoft.com/office/drawing/2014/main" id="{CB2AE113-59DF-0446-A123-97D80CE02FAD}"/>
                </a:ext>
              </a:extLst>
            </p:cNvPr>
            <p:cNvGrpSpPr/>
            <p:nvPr/>
          </p:nvGrpSpPr>
          <p:grpSpPr>
            <a:xfrm>
              <a:off x="3987800" y="2889250"/>
              <a:ext cx="3962399" cy="3043116"/>
              <a:chOff x="1549400" y="2132133"/>
              <a:chExt cx="3962399" cy="3043116"/>
            </a:xfrm>
          </p:grpSpPr>
          <p:cxnSp>
            <p:nvCxnSpPr>
              <p:cNvPr id="11" name="Shape 549">
                <a:extLst>
                  <a:ext uri="{FF2B5EF4-FFF2-40B4-BE49-F238E27FC236}">
                    <a16:creationId xmlns:a16="http://schemas.microsoft.com/office/drawing/2014/main" id="{9A158E5F-19A1-2248-B380-2AADF0B4009D}"/>
                  </a:ext>
                </a:extLst>
              </p:cNvPr>
              <p:cNvCxnSpPr/>
              <p:nvPr/>
            </p:nvCxnSpPr>
            <p:spPr>
              <a:xfrm rot="10800000">
                <a:off x="1549400" y="2279649"/>
                <a:ext cx="0" cy="28956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12" name="Shape 550">
                <a:extLst>
                  <a:ext uri="{FF2B5EF4-FFF2-40B4-BE49-F238E27FC236}">
                    <a16:creationId xmlns:a16="http://schemas.microsoft.com/office/drawing/2014/main" id="{04276C50-914D-D64D-B75F-E645883F0F48}"/>
                  </a:ext>
                </a:extLst>
              </p:cNvPr>
              <p:cNvCxnSpPr/>
              <p:nvPr/>
            </p:nvCxnSpPr>
            <p:spPr>
              <a:xfrm>
                <a:off x="1549400" y="5175250"/>
                <a:ext cx="3962399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13" name="Shape 551">
                <a:extLst>
                  <a:ext uri="{FF2B5EF4-FFF2-40B4-BE49-F238E27FC236}">
                    <a16:creationId xmlns:a16="http://schemas.microsoft.com/office/drawing/2014/main" id="{1BB27968-C7EA-6544-96C3-00A0E0817868}"/>
                  </a:ext>
                </a:extLst>
              </p:cNvPr>
              <p:cNvSpPr/>
              <p:nvPr/>
            </p:nvSpPr>
            <p:spPr>
              <a:xfrm>
                <a:off x="1854200" y="304165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552">
                <a:extLst>
                  <a:ext uri="{FF2B5EF4-FFF2-40B4-BE49-F238E27FC236}">
                    <a16:creationId xmlns:a16="http://schemas.microsoft.com/office/drawing/2014/main" id="{64D79A55-6904-D849-958B-C807D1D9474C}"/>
                  </a:ext>
                </a:extLst>
              </p:cNvPr>
              <p:cNvSpPr/>
              <p:nvPr/>
            </p:nvSpPr>
            <p:spPr>
              <a:xfrm>
                <a:off x="2006600" y="3498851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Shape 553">
                <a:extLst>
                  <a:ext uri="{FF2B5EF4-FFF2-40B4-BE49-F238E27FC236}">
                    <a16:creationId xmlns:a16="http://schemas.microsoft.com/office/drawing/2014/main" id="{62F53AE7-DD45-9D42-A564-20A523647849}"/>
                  </a:ext>
                </a:extLst>
              </p:cNvPr>
              <p:cNvSpPr/>
              <p:nvPr/>
            </p:nvSpPr>
            <p:spPr>
              <a:xfrm>
                <a:off x="2463794" y="406390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554">
                <a:extLst>
                  <a:ext uri="{FF2B5EF4-FFF2-40B4-BE49-F238E27FC236}">
                    <a16:creationId xmlns:a16="http://schemas.microsoft.com/office/drawing/2014/main" id="{ADD8D642-E234-DE41-9BEE-9094ADE936CC}"/>
                  </a:ext>
                </a:extLst>
              </p:cNvPr>
              <p:cNvSpPr/>
              <p:nvPr/>
            </p:nvSpPr>
            <p:spPr>
              <a:xfrm>
                <a:off x="1754907" y="4349773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555">
                <a:extLst>
                  <a:ext uri="{FF2B5EF4-FFF2-40B4-BE49-F238E27FC236}">
                    <a16:creationId xmlns:a16="http://schemas.microsoft.com/office/drawing/2014/main" id="{F1EAC9BF-4C08-FD49-90F8-EC8916188A42}"/>
                  </a:ext>
                </a:extLst>
              </p:cNvPr>
              <p:cNvSpPr/>
              <p:nvPr/>
            </p:nvSpPr>
            <p:spPr>
              <a:xfrm>
                <a:off x="2463794" y="458457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Shape 556">
                <a:extLst>
                  <a:ext uri="{FF2B5EF4-FFF2-40B4-BE49-F238E27FC236}">
                    <a16:creationId xmlns:a16="http://schemas.microsoft.com/office/drawing/2014/main" id="{63B73F56-607D-8644-9ECC-243591396A4A}"/>
                  </a:ext>
                </a:extLst>
              </p:cNvPr>
              <p:cNvSpPr/>
              <p:nvPr/>
            </p:nvSpPr>
            <p:spPr>
              <a:xfrm>
                <a:off x="3149600" y="23558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Shape 557">
                <a:extLst>
                  <a:ext uri="{FF2B5EF4-FFF2-40B4-BE49-F238E27FC236}">
                    <a16:creationId xmlns:a16="http://schemas.microsoft.com/office/drawing/2014/main" id="{F9F620FE-547B-C84A-87A4-36C6E17CBBD3}"/>
                  </a:ext>
                </a:extLst>
              </p:cNvPr>
              <p:cNvSpPr/>
              <p:nvPr/>
            </p:nvSpPr>
            <p:spPr>
              <a:xfrm>
                <a:off x="3835400" y="277681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Shape 558">
                <a:extLst>
                  <a:ext uri="{FF2B5EF4-FFF2-40B4-BE49-F238E27FC236}">
                    <a16:creationId xmlns:a16="http://schemas.microsoft.com/office/drawing/2014/main" id="{63B5F961-EAFD-A841-8C53-1C739A383A98}"/>
                  </a:ext>
                </a:extLst>
              </p:cNvPr>
              <p:cNvSpPr/>
              <p:nvPr/>
            </p:nvSpPr>
            <p:spPr>
              <a:xfrm>
                <a:off x="3307773" y="2999985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559">
                <a:extLst>
                  <a:ext uri="{FF2B5EF4-FFF2-40B4-BE49-F238E27FC236}">
                    <a16:creationId xmlns:a16="http://schemas.microsoft.com/office/drawing/2014/main" id="{784FD02E-84A1-1D4A-9BD0-5ED7A1E63A32}"/>
                  </a:ext>
                </a:extLst>
              </p:cNvPr>
              <p:cNvSpPr/>
              <p:nvPr/>
            </p:nvSpPr>
            <p:spPr>
              <a:xfrm>
                <a:off x="4752107" y="22796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Shape 560">
                <a:extLst>
                  <a:ext uri="{FF2B5EF4-FFF2-40B4-BE49-F238E27FC236}">
                    <a16:creationId xmlns:a16="http://schemas.microsoft.com/office/drawing/2014/main" id="{615AC5D2-3261-4447-90BA-987960CE6B12}"/>
                  </a:ext>
                </a:extLst>
              </p:cNvPr>
              <p:cNvSpPr/>
              <p:nvPr/>
            </p:nvSpPr>
            <p:spPr>
              <a:xfrm>
                <a:off x="4561607" y="357993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Shape 561">
                <a:extLst>
                  <a:ext uri="{FF2B5EF4-FFF2-40B4-BE49-F238E27FC236}">
                    <a16:creationId xmlns:a16="http://schemas.microsoft.com/office/drawing/2014/main" id="{79F5C8C6-4C3D-8C4F-A70C-94CC6BF27213}"/>
                  </a:ext>
                </a:extLst>
              </p:cNvPr>
              <p:cNvSpPr/>
              <p:nvPr/>
            </p:nvSpPr>
            <p:spPr>
              <a:xfrm>
                <a:off x="3911600" y="34607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Shape 562">
                <a:extLst>
                  <a:ext uri="{FF2B5EF4-FFF2-40B4-BE49-F238E27FC236}">
                    <a16:creationId xmlns:a16="http://schemas.microsoft.com/office/drawing/2014/main" id="{CF575CAB-6A25-304F-9DBA-B3439D1AD105}"/>
                  </a:ext>
                </a:extLst>
              </p:cNvPr>
              <p:cNvSpPr/>
              <p:nvPr/>
            </p:nvSpPr>
            <p:spPr>
              <a:xfrm>
                <a:off x="4623953" y="42353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" name="Shape 563">
                <a:extLst>
                  <a:ext uri="{FF2B5EF4-FFF2-40B4-BE49-F238E27FC236}">
                    <a16:creationId xmlns:a16="http://schemas.microsoft.com/office/drawing/2014/main" id="{7218E198-9991-6546-ACCC-F137BC7C12CD}"/>
                  </a:ext>
                </a:extLst>
              </p:cNvPr>
              <p:cNvCxnSpPr/>
              <p:nvPr/>
            </p:nvCxnSpPr>
            <p:spPr>
              <a:xfrm>
                <a:off x="1885376" y="2132133"/>
                <a:ext cx="2514599" cy="2895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" name="Shape 564">
              <a:extLst>
                <a:ext uri="{FF2B5EF4-FFF2-40B4-BE49-F238E27FC236}">
                  <a16:creationId xmlns:a16="http://schemas.microsoft.com/office/drawing/2014/main" id="{49E32580-EDC4-C244-AE57-975F3D55503C}"/>
                </a:ext>
              </a:extLst>
            </p:cNvPr>
            <p:cNvSpPr txBox="1"/>
            <p:nvPr/>
          </p:nvSpPr>
          <p:spPr>
            <a:xfrm>
              <a:off x="3439394" y="2889250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10" name="Shape 565">
              <a:extLst>
                <a:ext uri="{FF2B5EF4-FFF2-40B4-BE49-F238E27FC236}">
                  <a16:creationId xmlns:a16="http://schemas.microsoft.com/office/drawing/2014/main" id="{213A928C-727E-D84F-A77E-81E1401AD1CA}"/>
                </a:ext>
              </a:extLst>
            </p:cNvPr>
            <p:cNvSpPr txBox="1"/>
            <p:nvPr/>
          </p:nvSpPr>
          <p:spPr>
            <a:xfrm>
              <a:off x="7951356" y="6066339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247A51-8CE6-C141-8F04-095883054769}"/>
              </a:ext>
            </a:extLst>
          </p:cNvPr>
          <p:cNvSpPr/>
          <p:nvPr/>
        </p:nvSpPr>
        <p:spPr>
          <a:xfrm>
            <a:off x="1015467" y="6064705"/>
            <a:ext cx="10555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we develop this line and what’s the criteria for it? How does it relate to the Sigmoid function?</a:t>
            </a:r>
          </a:p>
        </p:txBody>
      </p:sp>
    </p:spTree>
    <p:extLst>
      <p:ext uri="{BB962C8B-B14F-4D97-AF65-F5344CB8AC3E}">
        <p14:creationId xmlns:p14="http://schemas.microsoft.com/office/powerpoint/2010/main" val="410574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26" name="Shape 590">
            <a:extLst>
              <a:ext uri="{FF2B5EF4-FFF2-40B4-BE49-F238E27FC236}">
                <a16:creationId xmlns:a16="http://schemas.microsoft.com/office/drawing/2014/main" id="{DFF4BF9F-559A-534E-9143-3E0A127AE98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54125" y="1757363"/>
            <a:ext cx="9964738" cy="1763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Question: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we develop the decision boundary?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7C0650-12E8-BF41-BA52-02267994DC6B}"/>
              </a:ext>
            </a:extLst>
          </p:cNvPr>
          <p:cNvSpPr/>
          <p:nvPr/>
        </p:nvSpPr>
        <p:spPr>
          <a:xfrm>
            <a:off x="8709331" y="2728581"/>
            <a:ext cx="40335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Layman’s definition</a:t>
            </a:r>
          </a:p>
          <a:p>
            <a:pPr lvl="0"/>
            <a:r>
              <a:rPr lang="en-US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fit a line that best “divides” the two classes</a:t>
            </a:r>
          </a:p>
          <a:p>
            <a:pPr lvl="0"/>
            <a:endParaRPr lang="en-US" sz="16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/>
            <a:endParaRPr lang="en-US" sz="16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/>
            <a:r>
              <a:rPr lang="en-US" sz="16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Mathematical definition</a:t>
            </a:r>
          </a:p>
          <a:p>
            <a:pPr lvl="0"/>
            <a:r>
              <a:rPr lang="en-US" sz="16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fit a line such that we minimize the sum of the residuals between the true label and the “strength” (aka probability) of our guess.</a:t>
            </a:r>
          </a:p>
        </p:txBody>
      </p:sp>
      <p:cxnSp>
        <p:nvCxnSpPr>
          <p:cNvPr id="27" name="Shape 593">
            <a:extLst>
              <a:ext uri="{FF2B5EF4-FFF2-40B4-BE49-F238E27FC236}">
                <a16:creationId xmlns:a16="http://schemas.microsoft.com/office/drawing/2014/main" id="{75C773A2-D9BA-7F43-8CDB-1CC7922E2B8A}"/>
              </a:ext>
            </a:extLst>
          </p:cNvPr>
          <p:cNvCxnSpPr/>
          <p:nvPr/>
        </p:nvCxnSpPr>
        <p:spPr>
          <a:xfrm rot="10800000">
            <a:off x="5995909" y="4679639"/>
            <a:ext cx="291900" cy="12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8" name="Shape 595">
            <a:extLst>
              <a:ext uri="{FF2B5EF4-FFF2-40B4-BE49-F238E27FC236}">
                <a16:creationId xmlns:a16="http://schemas.microsoft.com/office/drawing/2014/main" id="{1E1DDD4F-8837-3049-83A9-4D3C59AD32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374" y="5913958"/>
            <a:ext cx="2610239" cy="54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Shape 547">
            <a:extLst>
              <a:ext uri="{FF2B5EF4-FFF2-40B4-BE49-F238E27FC236}">
                <a16:creationId xmlns:a16="http://schemas.microsoft.com/office/drawing/2014/main" id="{1A8AA5DA-6AE5-F246-8E7A-FA459F2A6717}"/>
              </a:ext>
            </a:extLst>
          </p:cNvPr>
          <p:cNvGrpSpPr/>
          <p:nvPr/>
        </p:nvGrpSpPr>
        <p:grpSpPr>
          <a:xfrm>
            <a:off x="3694189" y="2639136"/>
            <a:ext cx="5197762" cy="3484866"/>
            <a:chOff x="3439394" y="2889250"/>
            <a:chExt cx="5197762" cy="3484866"/>
          </a:xfrm>
        </p:grpSpPr>
        <p:grpSp>
          <p:nvGrpSpPr>
            <p:cNvPr id="30" name="Shape 548">
              <a:extLst>
                <a:ext uri="{FF2B5EF4-FFF2-40B4-BE49-F238E27FC236}">
                  <a16:creationId xmlns:a16="http://schemas.microsoft.com/office/drawing/2014/main" id="{4413580A-C525-8441-8D6E-E6FD20591252}"/>
                </a:ext>
              </a:extLst>
            </p:cNvPr>
            <p:cNvGrpSpPr/>
            <p:nvPr/>
          </p:nvGrpSpPr>
          <p:grpSpPr>
            <a:xfrm>
              <a:off x="3987800" y="2889250"/>
              <a:ext cx="3962399" cy="3043116"/>
              <a:chOff x="1549400" y="2132133"/>
              <a:chExt cx="3962399" cy="3043116"/>
            </a:xfrm>
          </p:grpSpPr>
          <p:cxnSp>
            <p:nvCxnSpPr>
              <p:cNvPr id="33" name="Shape 549">
                <a:extLst>
                  <a:ext uri="{FF2B5EF4-FFF2-40B4-BE49-F238E27FC236}">
                    <a16:creationId xmlns:a16="http://schemas.microsoft.com/office/drawing/2014/main" id="{A40C52F0-5A65-4F4C-8B3B-508D604E964A}"/>
                  </a:ext>
                </a:extLst>
              </p:cNvPr>
              <p:cNvCxnSpPr/>
              <p:nvPr/>
            </p:nvCxnSpPr>
            <p:spPr>
              <a:xfrm rot="10800000">
                <a:off x="1549400" y="2279649"/>
                <a:ext cx="0" cy="28956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34" name="Shape 550">
                <a:extLst>
                  <a:ext uri="{FF2B5EF4-FFF2-40B4-BE49-F238E27FC236}">
                    <a16:creationId xmlns:a16="http://schemas.microsoft.com/office/drawing/2014/main" id="{56622090-0789-294F-95B8-FF950BD868A0}"/>
                  </a:ext>
                </a:extLst>
              </p:cNvPr>
              <p:cNvCxnSpPr/>
              <p:nvPr/>
            </p:nvCxnSpPr>
            <p:spPr>
              <a:xfrm>
                <a:off x="1549400" y="5175250"/>
                <a:ext cx="3962399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35" name="Shape 551">
                <a:extLst>
                  <a:ext uri="{FF2B5EF4-FFF2-40B4-BE49-F238E27FC236}">
                    <a16:creationId xmlns:a16="http://schemas.microsoft.com/office/drawing/2014/main" id="{7FE35477-EDF6-ED43-93CE-EF89D6544241}"/>
                  </a:ext>
                </a:extLst>
              </p:cNvPr>
              <p:cNvSpPr/>
              <p:nvPr/>
            </p:nvSpPr>
            <p:spPr>
              <a:xfrm>
                <a:off x="1854200" y="304165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552">
                <a:extLst>
                  <a:ext uri="{FF2B5EF4-FFF2-40B4-BE49-F238E27FC236}">
                    <a16:creationId xmlns:a16="http://schemas.microsoft.com/office/drawing/2014/main" id="{C0E0C934-3263-C447-A721-507913808D97}"/>
                  </a:ext>
                </a:extLst>
              </p:cNvPr>
              <p:cNvSpPr/>
              <p:nvPr/>
            </p:nvSpPr>
            <p:spPr>
              <a:xfrm>
                <a:off x="2006600" y="3498851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553">
                <a:extLst>
                  <a:ext uri="{FF2B5EF4-FFF2-40B4-BE49-F238E27FC236}">
                    <a16:creationId xmlns:a16="http://schemas.microsoft.com/office/drawing/2014/main" id="{740339DF-9EDC-EE4F-9432-9FE3FAE928C0}"/>
                  </a:ext>
                </a:extLst>
              </p:cNvPr>
              <p:cNvSpPr/>
              <p:nvPr/>
            </p:nvSpPr>
            <p:spPr>
              <a:xfrm>
                <a:off x="2463794" y="406390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Shape 554">
                <a:extLst>
                  <a:ext uri="{FF2B5EF4-FFF2-40B4-BE49-F238E27FC236}">
                    <a16:creationId xmlns:a16="http://schemas.microsoft.com/office/drawing/2014/main" id="{C3075E5B-4A1C-4440-B679-7CBFEC6BE271}"/>
                  </a:ext>
                </a:extLst>
              </p:cNvPr>
              <p:cNvSpPr/>
              <p:nvPr/>
            </p:nvSpPr>
            <p:spPr>
              <a:xfrm>
                <a:off x="1754907" y="4349773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555">
                <a:extLst>
                  <a:ext uri="{FF2B5EF4-FFF2-40B4-BE49-F238E27FC236}">
                    <a16:creationId xmlns:a16="http://schemas.microsoft.com/office/drawing/2014/main" id="{ABAF6992-275F-DA4C-8E2F-22CF4715BA36}"/>
                  </a:ext>
                </a:extLst>
              </p:cNvPr>
              <p:cNvSpPr/>
              <p:nvPr/>
            </p:nvSpPr>
            <p:spPr>
              <a:xfrm>
                <a:off x="2463794" y="458457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556">
                <a:extLst>
                  <a:ext uri="{FF2B5EF4-FFF2-40B4-BE49-F238E27FC236}">
                    <a16:creationId xmlns:a16="http://schemas.microsoft.com/office/drawing/2014/main" id="{54E8D0F4-2657-824B-A932-B3195CC0B20D}"/>
                  </a:ext>
                </a:extLst>
              </p:cNvPr>
              <p:cNvSpPr/>
              <p:nvPr/>
            </p:nvSpPr>
            <p:spPr>
              <a:xfrm>
                <a:off x="3149600" y="23558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Shape 557">
                <a:extLst>
                  <a:ext uri="{FF2B5EF4-FFF2-40B4-BE49-F238E27FC236}">
                    <a16:creationId xmlns:a16="http://schemas.microsoft.com/office/drawing/2014/main" id="{65344854-D792-404C-BB02-BA1B6D7F44EC}"/>
                  </a:ext>
                </a:extLst>
              </p:cNvPr>
              <p:cNvSpPr/>
              <p:nvPr/>
            </p:nvSpPr>
            <p:spPr>
              <a:xfrm>
                <a:off x="3835400" y="277681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Shape 558">
                <a:extLst>
                  <a:ext uri="{FF2B5EF4-FFF2-40B4-BE49-F238E27FC236}">
                    <a16:creationId xmlns:a16="http://schemas.microsoft.com/office/drawing/2014/main" id="{7A6A1FCA-683B-2149-A884-8FCF75D5A314}"/>
                  </a:ext>
                </a:extLst>
              </p:cNvPr>
              <p:cNvSpPr/>
              <p:nvPr/>
            </p:nvSpPr>
            <p:spPr>
              <a:xfrm>
                <a:off x="3307773" y="2999985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Shape 559">
                <a:extLst>
                  <a:ext uri="{FF2B5EF4-FFF2-40B4-BE49-F238E27FC236}">
                    <a16:creationId xmlns:a16="http://schemas.microsoft.com/office/drawing/2014/main" id="{39CC4616-F389-2A4B-8383-272CCAA2BD32}"/>
                  </a:ext>
                </a:extLst>
              </p:cNvPr>
              <p:cNvSpPr/>
              <p:nvPr/>
            </p:nvSpPr>
            <p:spPr>
              <a:xfrm>
                <a:off x="4752107" y="22796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Shape 560">
                <a:extLst>
                  <a:ext uri="{FF2B5EF4-FFF2-40B4-BE49-F238E27FC236}">
                    <a16:creationId xmlns:a16="http://schemas.microsoft.com/office/drawing/2014/main" id="{FDF8F8C4-D6D0-0546-999B-09BB4897764E}"/>
                  </a:ext>
                </a:extLst>
              </p:cNvPr>
              <p:cNvSpPr/>
              <p:nvPr/>
            </p:nvSpPr>
            <p:spPr>
              <a:xfrm>
                <a:off x="4561607" y="357993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Shape 561">
                <a:extLst>
                  <a:ext uri="{FF2B5EF4-FFF2-40B4-BE49-F238E27FC236}">
                    <a16:creationId xmlns:a16="http://schemas.microsoft.com/office/drawing/2014/main" id="{4339F3FA-2DB5-CE41-9840-6B30E5B5DC74}"/>
                  </a:ext>
                </a:extLst>
              </p:cNvPr>
              <p:cNvSpPr/>
              <p:nvPr/>
            </p:nvSpPr>
            <p:spPr>
              <a:xfrm>
                <a:off x="3911600" y="34607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Shape 562">
                <a:extLst>
                  <a:ext uri="{FF2B5EF4-FFF2-40B4-BE49-F238E27FC236}">
                    <a16:creationId xmlns:a16="http://schemas.microsoft.com/office/drawing/2014/main" id="{5B76991C-E84B-174D-B312-52F8652846C8}"/>
                  </a:ext>
                </a:extLst>
              </p:cNvPr>
              <p:cNvSpPr/>
              <p:nvPr/>
            </p:nvSpPr>
            <p:spPr>
              <a:xfrm>
                <a:off x="4623953" y="42353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" name="Shape 563">
                <a:extLst>
                  <a:ext uri="{FF2B5EF4-FFF2-40B4-BE49-F238E27FC236}">
                    <a16:creationId xmlns:a16="http://schemas.microsoft.com/office/drawing/2014/main" id="{0B62FF82-BDB4-C64B-9BBB-0A5A16B9CDDF}"/>
                  </a:ext>
                </a:extLst>
              </p:cNvPr>
              <p:cNvCxnSpPr/>
              <p:nvPr/>
            </p:nvCxnSpPr>
            <p:spPr>
              <a:xfrm>
                <a:off x="1885376" y="2132133"/>
                <a:ext cx="2514599" cy="2895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1" name="Shape 564">
              <a:extLst>
                <a:ext uri="{FF2B5EF4-FFF2-40B4-BE49-F238E27FC236}">
                  <a16:creationId xmlns:a16="http://schemas.microsoft.com/office/drawing/2014/main" id="{152F0607-8C88-1942-BB16-5F86E4F38674}"/>
                </a:ext>
              </a:extLst>
            </p:cNvPr>
            <p:cNvSpPr txBox="1"/>
            <p:nvPr/>
          </p:nvSpPr>
          <p:spPr>
            <a:xfrm>
              <a:off x="3439394" y="2889250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32" name="Shape 565">
              <a:extLst>
                <a:ext uri="{FF2B5EF4-FFF2-40B4-BE49-F238E27FC236}">
                  <a16:creationId xmlns:a16="http://schemas.microsoft.com/office/drawing/2014/main" id="{355770B2-10F0-2249-9549-69F78B3BD369}"/>
                </a:ext>
              </a:extLst>
            </p:cNvPr>
            <p:cNvSpPr txBox="1"/>
            <p:nvPr/>
          </p:nvSpPr>
          <p:spPr>
            <a:xfrm>
              <a:off x="7951356" y="6066339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67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622">
            <a:extLst>
              <a:ext uri="{FF2B5EF4-FFF2-40B4-BE49-F238E27FC236}">
                <a16:creationId xmlns:a16="http://schemas.microsoft.com/office/drawing/2014/main" id="{8F8EFFB8-37DD-6F49-9C9E-CA511FAE54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747" y="3795459"/>
            <a:ext cx="2514600" cy="63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625">
            <a:extLst>
              <a:ext uri="{FF2B5EF4-FFF2-40B4-BE49-F238E27FC236}">
                <a16:creationId xmlns:a16="http://schemas.microsoft.com/office/drawing/2014/main" id="{DBC529E9-694F-6F45-A574-9A2536A0EC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1020" y="4949623"/>
            <a:ext cx="2426549" cy="8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53" name="Shape 621">
            <a:extLst>
              <a:ext uri="{FF2B5EF4-FFF2-40B4-BE49-F238E27FC236}">
                <a16:creationId xmlns:a16="http://schemas.microsoft.com/office/drawing/2014/main" id="{4942A824-9169-224B-94E9-4333E93D7E74}"/>
              </a:ext>
            </a:extLst>
          </p:cNvPr>
          <p:cNvSpPr txBox="1"/>
          <p:nvPr/>
        </p:nvSpPr>
        <p:spPr>
          <a:xfrm>
            <a:off x="7129400" y="2509725"/>
            <a:ext cx="5621400" cy="40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also rewrite the equation as this:</a:t>
            </a:r>
          </a:p>
          <a:p>
            <a:pPr marL="457200" lvl="0" indent="-406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●"/>
            </a:pP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06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			      then we predict 1.</a:t>
            </a:r>
          </a:p>
          <a:p>
            <a:pPr marL="457200" indent="-406400">
              <a:buClr>
                <a:schemeClr val="dk1"/>
              </a:buClr>
              <a:buSzPct val="100000"/>
              <a:buFont typeface="Georgia"/>
              <a:buChar char="●"/>
            </a:pP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406400"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 		     	    then we predict 0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3BE1691-3518-8946-A773-4860E94EAC11}"/>
              </a:ext>
            </a:extLst>
          </p:cNvPr>
          <p:cNvGrpSpPr/>
          <p:nvPr/>
        </p:nvGrpSpPr>
        <p:grpSpPr>
          <a:xfrm>
            <a:off x="921132" y="1488669"/>
            <a:ext cx="6954542" cy="5050403"/>
            <a:chOff x="921132" y="1488669"/>
            <a:chExt cx="6954542" cy="5050403"/>
          </a:xfrm>
        </p:grpSpPr>
        <p:pic>
          <p:nvPicPr>
            <p:cNvPr id="57" name="Shape 625">
              <a:extLst>
                <a:ext uri="{FF2B5EF4-FFF2-40B4-BE49-F238E27FC236}">
                  <a16:creationId xmlns:a16="http://schemas.microsoft.com/office/drawing/2014/main" id="{099F0D5C-FDBA-C94E-B3C6-F92FA82646D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9668" b="25370"/>
            <a:stretch/>
          </p:blipFill>
          <p:spPr>
            <a:xfrm>
              <a:off x="3454838" y="6070272"/>
              <a:ext cx="2426549" cy="46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" name="Shape 602">
              <a:extLst>
                <a:ext uri="{FF2B5EF4-FFF2-40B4-BE49-F238E27FC236}">
                  <a16:creationId xmlns:a16="http://schemas.microsoft.com/office/drawing/2014/main" id="{E6844AC3-7448-3F43-8656-DEA528861357}"/>
                </a:ext>
              </a:extLst>
            </p:cNvPr>
            <p:cNvGrpSpPr/>
            <p:nvPr/>
          </p:nvGrpSpPr>
          <p:grpSpPr>
            <a:xfrm>
              <a:off x="1107500" y="2480450"/>
              <a:ext cx="5197762" cy="3484889"/>
              <a:chOff x="3439394" y="2889250"/>
              <a:chExt cx="5197762" cy="3484889"/>
            </a:xfrm>
          </p:grpSpPr>
          <p:grpSp>
            <p:nvGrpSpPr>
              <p:cNvPr id="29" name="Shape 603">
                <a:extLst>
                  <a:ext uri="{FF2B5EF4-FFF2-40B4-BE49-F238E27FC236}">
                    <a16:creationId xmlns:a16="http://schemas.microsoft.com/office/drawing/2014/main" id="{DD8A7BAA-5765-D849-A9DE-BA36FE2B306A}"/>
                  </a:ext>
                </a:extLst>
              </p:cNvPr>
              <p:cNvGrpSpPr/>
              <p:nvPr/>
            </p:nvGrpSpPr>
            <p:grpSpPr>
              <a:xfrm>
                <a:off x="3987800" y="3036766"/>
                <a:ext cx="3962400" cy="2895599"/>
                <a:chOff x="1549400" y="2279650"/>
                <a:chExt cx="3962400" cy="2895600"/>
              </a:xfrm>
            </p:grpSpPr>
            <p:cxnSp>
              <p:nvCxnSpPr>
                <p:cNvPr id="32" name="Shape 604">
                  <a:extLst>
                    <a:ext uri="{FF2B5EF4-FFF2-40B4-BE49-F238E27FC236}">
                      <a16:creationId xmlns:a16="http://schemas.microsoft.com/office/drawing/2014/main" id="{EAAA9921-1DCB-9746-8F37-3B694FE509E4}"/>
                    </a:ext>
                  </a:extLst>
                </p:cNvPr>
                <p:cNvCxnSpPr/>
                <p:nvPr/>
              </p:nvCxnSpPr>
              <p:spPr>
                <a:xfrm rot="10800000">
                  <a:off x="1549400" y="2279650"/>
                  <a:ext cx="0" cy="28956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3" name="Shape 605">
                  <a:extLst>
                    <a:ext uri="{FF2B5EF4-FFF2-40B4-BE49-F238E27FC236}">
                      <a16:creationId xmlns:a16="http://schemas.microsoft.com/office/drawing/2014/main" id="{F4A63671-E841-B64F-A363-2026C49FFF5C}"/>
                    </a:ext>
                  </a:extLst>
                </p:cNvPr>
                <p:cNvCxnSpPr/>
                <p:nvPr/>
              </p:nvCxnSpPr>
              <p:spPr>
                <a:xfrm>
                  <a:off x="1549400" y="5175250"/>
                  <a:ext cx="39624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sp>
              <p:nvSpPr>
                <p:cNvPr id="34" name="Shape 606">
                  <a:extLst>
                    <a:ext uri="{FF2B5EF4-FFF2-40B4-BE49-F238E27FC236}">
                      <a16:creationId xmlns:a16="http://schemas.microsoft.com/office/drawing/2014/main" id="{66171ADF-69E3-6A41-B795-8F3DB0678198}"/>
                    </a:ext>
                  </a:extLst>
                </p:cNvPr>
                <p:cNvSpPr/>
                <p:nvPr/>
              </p:nvSpPr>
              <p:spPr>
                <a:xfrm>
                  <a:off x="1854200" y="3041650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Shape 607">
                  <a:extLst>
                    <a:ext uri="{FF2B5EF4-FFF2-40B4-BE49-F238E27FC236}">
                      <a16:creationId xmlns:a16="http://schemas.microsoft.com/office/drawing/2014/main" id="{D94AEB00-2ADB-EB49-91B7-81D49CC9F229}"/>
                    </a:ext>
                  </a:extLst>
                </p:cNvPr>
                <p:cNvSpPr/>
                <p:nvPr/>
              </p:nvSpPr>
              <p:spPr>
                <a:xfrm>
                  <a:off x="2006600" y="3498851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Shape 608">
                  <a:extLst>
                    <a:ext uri="{FF2B5EF4-FFF2-40B4-BE49-F238E27FC236}">
                      <a16:creationId xmlns:a16="http://schemas.microsoft.com/office/drawing/2014/main" id="{BEA5A67D-3546-6541-B40C-F2806E6E8BCD}"/>
                    </a:ext>
                  </a:extLst>
                </p:cNvPr>
                <p:cNvSpPr/>
                <p:nvPr/>
              </p:nvSpPr>
              <p:spPr>
                <a:xfrm>
                  <a:off x="2463794" y="4063900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Shape 609">
                  <a:extLst>
                    <a:ext uri="{FF2B5EF4-FFF2-40B4-BE49-F238E27FC236}">
                      <a16:creationId xmlns:a16="http://schemas.microsoft.com/office/drawing/2014/main" id="{4575D60B-7E0B-C94F-B9BF-073A750A6C63}"/>
                    </a:ext>
                  </a:extLst>
                </p:cNvPr>
                <p:cNvSpPr/>
                <p:nvPr/>
              </p:nvSpPr>
              <p:spPr>
                <a:xfrm>
                  <a:off x="1754907" y="4349773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Shape 610">
                  <a:extLst>
                    <a:ext uri="{FF2B5EF4-FFF2-40B4-BE49-F238E27FC236}">
                      <a16:creationId xmlns:a16="http://schemas.microsoft.com/office/drawing/2014/main" id="{5B2D993A-2088-3D44-BBE7-E552E880918D}"/>
                    </a:ext>
                  </a:extLst>
                </p:cNvPr>
                <p:cNvSpPr/>
                <p:nvPr/>
              </p:nvSpPr>
              <p:spPr>
                <a:xfrm>
                  <a:off x="2463794" y="4584576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Shape 611">
                  <a:extLst>
                    <a:ext uri="{FF2B5EF4-FFF2-40B4-BE49-F238E27FC236}">
                      <a16:creationId xmlns:a16="http://schemas.microsoft.com/office/drawing/2014/main" id="{3FAA9852-28C2-9044-B045-D4B46CCC971E}"/>
                    </a:ext>
                  </a:extLst>
                </p:cNvPr>
                <p:cNvSpPr/>
                <p:nvPr/>
              </p:nvSpPr>
              <p:spPr>
                <a:xfrm>
                  <a:off x="3149600" y="2355850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Shape 612">
                  <a:extLst>
                    <a:ext uri="{FF2B5EF4-FFF2-40B4-BE49-F238E27FC236}">
                      <a16:creationId xmlns:a16="http://schemas.microsoft.com/office/drawing/2014/main" id="{257FA397-9CAE-4F4F-8125-5088C5F2E0D5}"/>
                    </a:ext>
                  </a:extLst>
                </p:cNvPr>
                <p:cNvSpPr/>
                <p:nvPr/>
              </p:nvSpPr>
              <p:spPr>
                <a:xfrm>
                  <a:off x="3835400" y="2776813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Shape 613">
                  <a:extLst>
                    <a:ext uri="{FF2B5EF4-FFF2-40B4-BE49-F238E27FC236}">
                      <a16:creationId xmlns:a16="http://schemas.microsoft.com/office/drawing/2014/main" id="{9691B7FF-6869-1444-896D-C1BD0F60F511}"/>
                    </a:ext>
                  </a:extLst>
                </p:cNvPr>
                <p:cNvSpPr/>
                <p:nvPr/>
              </p:nvSpPr>
              <p:spPr>
                <a:xfrm>
                  <a:off x="3307773" y="2999985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Shape 614">
                  <a:extLst>
                    <a:ext uri="{FF2B5EF4-FFF2-40B4-BE49-F238E27FC236}">
                      <a16:creationId xmlns:a16="http://schemas.microsoft.com/office/drawing/2014/main" id="{0BB17240-4025-0747-A9D8-C8A6F352EA00}"/>
                    </a:ext>
                  </a:extLst>
                </p:cNvPr>
                <p:cNvSpPr/>
                <p:nvPr/>
              </p:nvSpPr>
              <p:spPr>
                <a:xfrm>
                  <a:off x="4752107" y="2279650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Shape 615">
                  <a:extLst>
                    <a:ext uri="{FF2B5EF4-FFF2-40B4-BE49-F238E27FC236}">
                      <a16:creationId xmlns:a16="http://schemas.microsoft.com/office/drawing/2014/main" id="{7CF8E83A-EE7C-104E-939D-02789EFB836B}"/>
                    </a:ext>
                  </a:extLst>
                </p:cNvPr>
                <p:cNvSpPr/>
                <p:nvPr/>
              </p:nvSpPr>
              <p:spPr>
                <a:xfrm>
                  <a:off x="4561607" y="3579933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Shape 616">
                  <a:extLst>
                    <a:ext uri="{FF2B5EF4-FFF2-40B4-BE49-F238E27FC236}">
                      <a16:creationId xmlns:a16="http://schemas.microsoft.com/office/drawing/2014/main" id="{47BF57C3-772E-BC44-9B3A-C337227AD708}"/>
                    </a:ext>
                  </a:extLst>
                </p:cNvPr>
                <p:cNvSpPr/>
                <p:nvPr/>
              </p:nvSpPr>
              <p:spPr>
                <a:xfrm>
                  <a:off x="3911600" y="3460750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Shape 617">
                  <a:extLst>
                    <a:ext uri="{FF2B5EF4-FFF2-40B4-BE49-F238E27FC236}">
                      <a16:creationId xmlns:a16="http://schemas.microsoft.com/office/drawing/2014/main" id="{1B0B8827-92F5-1D42-AF95-C97B838AA98D}"/>
                    </a:ext>
                  </a:extLst>
                </p:cNvPr>
                <p:cNvSpPr/>
                <p:nvPr/>
              </p:nvSpPr>
              <p:spPr>
                <a:xfrm>
                  <a:off x="4623953" y="4235350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" name="Shape 618">
                <a:extLst>
                  <a:ext uri="{FF2B5EF4-FFF2-40B4-BE49-F238E27FC236}">
                    <a16:creationId xmlns:a16="http://schemas.microsoft.com/office/drawing/2014/main" id="{85B789E3-AD14-A648-8716-E463EA3FAC0D}"/>
                  </a:ext>
                </a:extLst>
              </p:cNvPr>
              <p:cNvSpPr txBox="1"/>
              <p:nvPr/>
            </p:nvSpPr>
            <p:spPr>
              <a:xfrm>
                <a:off x="3439394" y="2889250"/>
                <a:ext cx="685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X2</a:t>
                </a:r>
              </a:p>
            </p:txBody>
          </p:sp>
          <p:sp>
            <p:nvSpPr>
              <p:cNvPr id="31" name="Shape 619">
                <a:extLst>
                  <a:ext uri="{FF2B5EF4-FFF2-40B4-BE49-F238E27FC236}">
                    <a16:creationId xmlns:a16="http://schemas.microsoft.com/office/drawing/2014/main" id="{80365F4C-4989-D049-AB8A-097077C1236D}"/>
                  </a:ext>
                </a:extLst>
              </p:cNvPr>
              <p:cNvSpPr txBox="1"/>
              <p:nvPr/>
            </p:nvSpPr>
            <p:spPr>
              <a:xfrm>
                <a:off x="7951356" y="6066339"/>
                <a:ext cx="685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X1</a:t>
                </a:r>
              </a:p>
            </p:txBody>
          </p:sp>
        </p:grpSp>
        <p:cxnSp>
          <p:nvCxnSpPr>
            <p:cNvPr id="46" name="Shape 620">
              <a:extLst>
                <a:ext uri="{FF2B5EF4-FFF2-40B4-BE49-F238E27FC236}">
                  <a16:creationId xmlns:a16="http://schemas.microsoft.com/office/drawing/2014/main" id="{D84CFDA7-1E28-4940-8073-6C8746A5EEC9}"/>
                </a:ext>
              </a:extLst>
            </p:cNvPr>
            <p:cNvCxnSpPr/>
            <p:nvPr/>
          </p:nvCxnSpPr>
          <p:spPr>
            <a:xfrm>
              <a:off x="2064182" y="2425387"/>
              <a:ext cx="2514599" cy="289560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49" name="Shape 626">
              <a:extLst>
                <a:ext uri="{FF2B5EF4-FFF2-40B4-BE49-F238E27FC236}">
                  <a16:creationId xmlns:a16="http://schemas.microsoft.com/office/drawing/2014/main" id="{0CC00888-2962-8848-8E6C-7257EC97A69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1074" y="1488669"/>
              <a:ext cx="2514600" cy="6368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Shape 627">
              <a:extLst>
                <a:ext uri="{FF2B5EF4-FFF2-40B4-BE49-F238E27FC236}">
                  <a16:creationId xmlns:a16="http://schemas.microsoft.com/office/drawing/2014/main" id="{18316E1B-5928-CB42-9562-7126AA391DCF}"/>
                </a:ext>
              </a:extLst>
            </p:cNvPr>
            <p:cNvSpPr/>
            <p:nvPr/>
          </p:nvSpPr>
          <p:spPr>
            <a:xfrm rot="-7907479">
              <a:off x="3040076" y="2228103"/>
              <a:ext cx="2967500" cy="2132092"/>
            </a:xfrm>
            <a:prstGeom prst="roundRect">
              <a:avLst>
                <a:gd name="adj" fmla="val 0"/>
              </a:avLst>
            </a:prstGeom>
            <a:noFill/>
            <a:ln w="28575" cap="flat" cmpd="sng">
              <a:solidFill>
                <a:srgbClr val="CC412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624">
              <a:extLst>
                <a:ext uri="{FF2B5EF4-FFF2-40B4-BE49-F238E27FC236}">
                  <a16:creationId xmlns:a16="http://schemas.microsoft.com/office/drawing/2014/main" id="{51A84A6B-38B1-A446-8836-0F3076B6A1AA}"/>
                </a:ext>
              </a:extLst>
            </p:cNvPr>
            <p:cNvSpPr/>
            <p:nvPr/>
          </p:nvSpPr>
          <p:spPr>
            <a:xfrm rot="-7907285">
              <a:off x="533699" y="3408578"/>
              <a:ext cx="3131108" cy="2356241"/>
            </a:xfrm>
            <a:prstGeom prst="roundRect">
              <a:avLst>
                <a:gd name="adj" fmla="val 0"/>
              </a:avLst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52" name="Shape 628">
              <a:extLst>
                <a:ext uri="{FF2B5EF4-FFF2-40B4-BE49-F238E27FC236}">
                  <a16:creationId xmlns:a16="http://schemas.microsoft.com/office/drawing/2014/main" id="{3F12A18C-C573-AF48-8AB1-93CAC867B944}"/>
                </a:ext>
              </a:extLst>
            </p:cNvPr>
            <p:cNvCxnSpPr>
              <a:stCxn id="49" idx="2"/>
              <a:endCxn id="50" idx="2"/>
            </p:cNvCxnSpPr>
            <p:nvPr/>
          </p:nvCxnSpPr>
          <p:spPr>
            <a:xfrm flipH="1">
              <a:off x="5318775" y="2125483"/>
              <a:ext cx="1299600" cy="458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8" name="Shape 623">
              <a:extLst>
                <a:ext uri="{FF2B5EF4-FFF2-40B4-BE49-F238E27FC236}">
                  <a16:creationId xmlns:a16="http://schemas.microsoft.com/office/drawing/2014/main" id="{C2959DB3-B67F-DE4A-A955-23CDACC848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7106" y="5376098"/>
              <a:ext cx="304800" cy="73656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373005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D722F-D0A4-0D49-B8BF-4C3CD2029F5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53513" y="1757164"/>
            <a:ext cx="9965471" cy="1763944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Question: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our decision boundary relate to the sigmoid function?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D8A5D4-7F24-8C4E-8F72-484459065BFB}"/>
              </a:ext>
            </a:extLst>
          </p:cNvPr>
          <p:cNvGrpSpPr/>
          <p:nvPr/>
        </p:nvGrpSpPr>
        <p:grpSpPr>
          <a:xfrm>
            <a:off x="1146237" y="2317007"/>
            <a:ext cx="5356163" cy="3889657"/>
            <a:chOff x="921132" y="1488669"/>
            <a:chExt cx="6954542" cy="5050403"/>
          </a:xfrm>
        </p:grpSpPr>
        <p:pic>
          <p:nvPicPr>
            <p:cNvPr id="27" name="Shape 625">
              <a:extLst>
                <a:ext uri="{FF2B5EF4-FFF2-40B4-BE49-F238E27FC236}">
                  <a16:creationId xmlns:a16="http://schemas.microsoft.com/office/drawing/2014/main" id="{19BD4D75-BE03-0A41-8FE0-C183F1F200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9668" b="25370"/>
            <a:stretch/>
          </p:blipFill>
          <p:spPr>
            <a:xfrm>
              <a:off x="3454838" y="6070272"/>
              <a:ext cx="2426549" cy="468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" name="Shape 602">
              <a:extLst>
                <a:ext uri="{FF2B5EF4-FFF2-40B4-BE49-F238E27FC236}">
                  <a16:creationId xmlns:a16="http://schemas.microsoft.com/office/drawing/2014/main" id="{7B7D21F1-0324-4240-9B59-5E4B1E35E87E}"/>
                </a:ext>
              </a:extLst>
            </p:cNvPr>
            <p:cNvGrpSpPr/>
            <p:nvPr/>
          </p:nvGrpSpPr>
          <p:grpSpPr>
            <a:xfrm>
              <a:off x="1107500" y="2480450"/>
              <a:ext cx="5197762" cy="3484889"/>
              <a:chOff x="3439394" y="2889250"/>
              <a:chExt cx="5197762" cy="3484889"/>
            </a:xfrm>
          </p:grpSpPr>
          <p:grpSp>
            <p:nvGrpSpPr>
              <p:cNvPr id="35" name="Shape 603">
                <a:extLst>
                  <a:ext uri="{FF2B5EF4-FFF2-40B4-BE49-F238E27FC236}">
                    <a16:creationId xmlns:a16="http://schemas.microsoft.com/office/drawing/2014/main" id="{3D6D9C59-59BE-2F49-B9AF-F99C5DEFA3EB}"/>
                  </a:ext>
                </a:extLst>
              </p:cNvPr>
              <p:cNvGrpSpPr/>
              <p:nvPr/>
            </p:nvGrpSpPr>
            <p:grpSpPr>
              <a:xfrm>
                <a:off x="3987800" y="3036766"/>
                <a:ext cx="3962400" cy="2895599"/>
                <a:chOff x="1549400" y="2279650"/>
                <a:chExt cx="3962400" cy="2895600"/>
              </a:xfrm>
            </p:grpSpPr>
            <p:cxnSp>
              <p:nvCxnSpPr>
                <p:cNvPr id="38" name="Shape 604">
                  <a:extLst>
                    <a:ext uri="{FF2B5EF4-FFF2-40B4-BE49-F238E27FC236}">
                      <a16:creationId xmlns:a16="http://schemas.microsoft.com/office/drawing/2014/main" id="{DE045407-E1A1-2E44-9CBE-844EF1F03F98}"/>
                    </a:ext>
                  </a:extLst>
                </p:cNvPr>
                <p:cNvCxnSpPr/>
                <p:nvPr/>
              </p:nvCxnSpPr>
              <p:spPr>
                <a:xfrm rot="10800000">
                  <a:off x="1549400" y="2279650"/>
                  <a:ext cx="0" cy="289560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9" name="Shape 605">
                  <a:extLst>
                    <a:ext uri="{FF2B5EF4-FFF2-40B4-BE49-F238E27FC236}">
                      <a16:creationId xmlns:a16="http://schemas.microsoft.com/office/drawing/2014/main" id="{4B031153-D823-AF4A-8864-35E6E173B18B}"/>
                    </a:ext>
                  </a:extLst>
                </p:cNvPr>
                <p:cNvCxnSpPr/>
                <p:nvPr/>
              </p:nvCxnSpPr>
              <p:spPr>
                <a:xfrm>
                  <a:off x="1549400" y="5175250"/>
                  <a:ext cx="3962400" cy="0"/>
                </a:xfrm>
                <a:prstGeom prst="straightConnector1">
                  <a:avLst/>
                </a:prstGeom>
                <a:noFill/>
                <a:ln w="571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sp>
              <p:nvSpPr>
                <p:cNvPr id="40" name="Shape 606">
                  <a:extLst>
                    <a:ext uri="{FF2B5EF4-FFF2-40B4-BE49-F238E27FC236}">
                      <a16:creationId xmlns:a16="http://schemas.microsoft.com/office/drawing/2014/main" id="{14270F03-E953-B441-BBC7-E7AB2E296AD8}"/>
                    </a:ext>
                  </a:extLst>
                </p:cNvPr>
                <p:cNvSpPr/>
                <p:nvPr/>
              </p:nvSpPr>
              <p:spPr>
                <a:xfrm>
                  <a:off x="1854200" y="3041650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Shape 607">
                  <a:extLst>
                    <a:ext uri="{FF2B5EF4-FFF2-40B4-BE49-F238E27FC236}">
                      <a16:creationId xmlns:a16="http://schemas.microsoft.com/office/drawing/2014/main" id="{F061B0AF-DE82-774B-BADC-B1BC2D49109E}"/>
                    </a:ext>
                  </a:extLst>
                </p:cNvPr>
                <p:cNvSpPr/>
                <p:nvPr/>
              </p:nvSpPr>
              <p:spPr>
                <a:xfrm>
                  <a:off x="2006600" y="3498851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Shape 608">
                  <a:extLst>
                    <a:ext uri="{FF2B5EF4-FFF2-40B4-BE49-F238E27FC236}">
                      <a16:creationId xmlns:a16="http://schemas.microsoft.com/office/drawing/2014/main" id="{1A020707-A6B5-414A-BC44-F281D96F9096}"/>
                    </a:ext>
                  </a:extLst>
                </p:cNvPr>
                <p:cNvSpPr/>
                <p:nvPr/>
              </p:nvSpPr>
              <p:spPr>
                <a:xfrm>
                  <a:off x="2463794" y="4063900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Shape 609">
                  <a:extLst>
                    <a:ext uri="{FF2B5EF4-FFF2-40B4-BE49-F238E27FC236}">
                      <a16:creationId xmlns:a16="http://schemas.microsoft.com/office/drawing/2014/main" id="{C5FFBB2F-9C58-5B45-AA1F-45FC2ECAA221}"/>
                    </a:ext>
                  </a:extLst>
                </p:cNvPr>
                <p:cNvSpPr/>
                <p:nvPr/>
              </p:nvSpPr>
              <p:spPr>
                <a:xfrm>
                  <a:off x="1754907" y="4349773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Shape 610">
                  <a:extLst>
                    <a:ext uri="{FF2B5EF4-FFF2-40B4-BE49-F238E27FC236}">
                      <a16:creationId xmlns:a16="http://schemas.microsoft.com/office/drawing/2014/main" id="{2471B294-50D3-6B4F-924E-1969F54226D1}"/>
                    </a:ext>
                  </a:extLst>
                </p:cNvPr>
                <p:cNvSpPr/>
                <p:nvPr/>
              </p:nvSpPr>
              <p:spPr>
                <a:xfrm>
                  <a:off x="2463794" y="4584576"/>
                  <a:ext cx="381000" cy="304800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Shape 611">
                  <a:extLst>
                    <a:ext uri="{FF2B5EF4-FFF2-40B4-BE49-F238E27FC236}">
                      <a16:creationId xmlns:a16="http://schemas.microsoft.com/office/drawing/2014/main" id="{8B495595-596D-8242-84F3-F60DA7292B05}"/>
                    </a:ext>
                  </a:extLst>
                </p:cNvPr>
                <p:cNvSpPr/>
                <p:nvPr/>
              </p:nvSpPr>
              <p:spPr>
                <a:xfrm>
                  <a:off x="3149600" y="2355850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Shape 612">
                  <a:extLst>
                    <a:ext uri="{FF2B5EF4-FFF2-40B4-BE49-F238E27FC236}">
                      <a16:creationId xmlns:a16="http://schemas.microsoft.com/office/drawing/2014/main" id="{578C3677-303D-844A-A344-8DCED0591B5D}"/>
                    </a:ext>
                  </a:extLst>
                </p:cNvPr>
                <p:cNvSpPr/>
                <p:nvPr/>
              </p:nvSpPr>
              <p:spPr>
                <a:xfrm>
                  <a:off x="3835400" y="2776813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Shape 613">
                  <a:extLst>
                    <a:ext uri="{FF2B5EF4-FFF2-40B4-BE49-F238E27FC236}">
                      <a16:creationId xmlns:a16="http://schemas.microsoft.com/office/drawing/2014/main" id="{F3D3AE7C-7CC7-E644-90EF-20549326AD19}"/>
                    </a:ext>
                  </a:extLst>
                </p:cNvPr>
                <p:cNvSpPr/>
                <p:nvPr/>
              </p:nvSpPr>
              <p:spPr>
                <a:xfrm>
                  <a:off x="3307773" y="2999985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Shape 614">
                  <a:extLst>
                    <a:ext uri="{FF2B5EF4-FFF2-40B4-BE49-F238E27FC236}">
                      <a16:creationId xmlns:a16="http://schemas.microsoft.com/office/drawing/2014/main" id="{2C95D1B9-C238-5146-9805-23A69306469C}"/>
                    </a:ext>
                  </a:extLst>
                </p:cNvPr>
                <p:cNvSpPr/>
                <p:nvPr/>
              </p:nvSpPr>
              <p:spPr>
                <a:xfrm>
                  <a:off x="4752107" y="2279650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Shape 615">
                  <a:extLst>
                    <a:ext uri="{FF2B5EF4-FFF2-40B4-BE49-F238E27FC236}">
                      <a16:creationId xmlns:a16="http://schemas.microsoft.com/office/drawing/2014/main" id="{1EAD6E0F-30F9-AA4C-AACB-BE206FCC21DB}"/>
                    </a:ext>
                  </a:extLst>
                </p:cNvPr>
                <p:cNvSpPr/>
                <p:nvPr/>
              </p:nvSpPr>
              <p:spPr>
                <a:xfrm>
                  <a:off x="4561607" y="3579933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Shape 616">
                  <a:extLst>
                    <a:ext uri="{FF2B5EF4-FFF2-40B4-BE49-F238E27FC236}">
                      <a16:creationId xmlns:a16="http://schemas.microsoft.com/office/drawing/2014/main" id="{545ECAE6-570C-0643-9A3E-24B2F2BAFB82}"/>
                    </a:ext>
                  </a:extLst>
                </p:cNvPr>
                <p:cNvSpPr/>
                <p:nvPr/>
              </p:nvSpPr>
              <p:spPr>
                <a:xfrm>
                  <a:off x="3911600" y="3460750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Shape 617">
                  <a:extLst>
                    <a:ext uri="{FF2B5EF4-FFF2-40B4-BE49-F238E27FC236}">
                      <a16:creationId xmlns:a16="http://schemas.microsoft.com/office/drawing/2014/main" id="{B45E9075-ECC6-5249-9365-2BF95D334E48}"/>
                    </a:ext>
                  </a:extLst>
                </p:cNvPr>
                <p:cNvSpPr/>
                <p:nvPr/>
              </p:nvSpPr>
              <p:spPr>
                <a:xfrm>
                  <a:off x="4623953" y="4235350"/>
                  <a:ext cx="381000" cy="304800"/>
                </a:xfrm>
                <a:prstGeom prst="rect">
                  <a:avLst/>
                </a:prstGeom>
                <a:solidFill>
                  <a:schemeClr val="accent4"/>
                </a:solidFill>
                <a:ln w="25400" cap="flat" cmpd="sng">
                  <a:solidFill>
                    <a:srgbClr val="02498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" name="Shape 618">
                <a:extLst>
                  <a:ext uri="{FF2B5EF4-FFF2-40B4-BE49-F238E27FC236}">
                    <a16:creationId xmlns:a16="http://schemas.microsoft.com/office/drawing/2014/main" id="{64743DEF-1FCF-8749-B202-EC75D361D75F}"/>
                  </a:ext>
                </a:extLst>
              </p:cNvPr>
              <p:cNvSpPr txBox="1"/>
              <p:nvPr/>
            </p:nvSpPr>
            <p:spPr>
              <a:xfrm>
                <a:off x="3439394" y="2889250"/>
                <a:ext cx="685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X2</a:t>
                </a:r>
              </a:p>
            </p:txBody>
          </p:sp>
          <p:sp>
            <p:nvSpPr>
              <p:cNvPr id="37" name="Shape 619">
                <a:extLst>
                  <a:ext uri="{FF2B5EF4-FFF2-40B4-BE49-F238E27FC236}">
                    <a16:creationId xmlns:a16="http://schemas.microsoft.com/office/drawing/2014/main" id="{BA259A91-BF1F-864F-857A-27979793DBD5}"/>
                  </a:ext>
                </a:extLst>
              </p:cNvPr>
              <p:cNvSpPr txBox="1"/>
              <p:nvPr/>
            </p:nvSpPr>
            <p:spPr>
              <a:xfrm>
                <a:off x="7951356" y="6066339"/>
                <a:ext cx="685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X1</a:t>
                </a:r>
              </a:p>
            </p:txBody>
          </p:sp>
        </p:grpSp>
        <p:cxnSp>
          <p:nvCxnSpPr>
            <p:cNvPr id="29" name="Shape 620">
              <a:extLst>
                <a:ext uri="{FF2B5EF4-FFF2-40B4-BE49-F238E27FC236}">
                  <a16:creationId xmlns:a16="http://schemas.microsoft.com/office/drawing/2014/main" id="{B2F48514-97BF-594B-A541-F897F0F9850D}"/>
                </a:ext>
              </a:extLst>
            </p:cNvPr>
            <p:cNvCxnSpPr/>
            <p:nvPr/>
          </p:nvCxnSpPr>
          <p:spPr>
            <a:xfrm>
              <a:off x="2064182" y="2425387"/>
              <a:ext cx="2514599" cy="289560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30" name="Shape 626">
              <a:extLst>
                <a:ext uri="{FF2B5EF4-FFF2-40B4-BE49-F238E27FC236}">
                  <a16:creationId xmlns:a16="http://schemas.microsoft.com/office/drawing/2014/main" id="{6C18064E-F9B1-E041-8298-39F7882F40C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1074" y="1488669"/>
              <a:ext cx="2514600" cy="6368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Shape 627">
              <a:extLst>
                <a:ext uri="{FF2B5EF4-FFF2-40B4-BE49-F238E27FC236}">
                  <a16:creationId xmlns:a16="http://schemas.microsoft.com/office/drawing/2014/main" id="{375A5629-C95D-7D47-825A-1E5A716508A9}"/>
                </a:ext>
              </a:extLst>
            </p:cNvPr>
            <p:cNvSpPr/>
            <p:nvPr/>
          </p:nvSpPr>
          <p:spPr>
            <a:xfrm rot="-7907479">
              <a:off x="3040076" y="2228103"/>
              <a:ext cx="2967500" cy="2132092"/>
            </a:xfrm>
            <a:prstGeom prst="roundRect">
              <a:avLst>
                <a:gd name="adj" fmla="val 0"/>
              </a:avLst>
            </a:prstGeom>
            <a:noFill/>
            <a:ln w="28575" cap="flat" cmpd="sng">
              <a:solidFill>
                <a:srgbClr val="CC412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624">
              <a:extLst>
                <a:ext uri="{FF2B5EF4-FFF2-40B4-BE49-F238E27FC236}">
                  <a16:creationId xmlns:a16="http://schemas.microsoft.com/office/drawing/2014/main" id="{1DC30C0F-DCFE-774A-83DE-E1E26BA16B6B}"/>
                </a:ext>
              </a:extLst>
            </p:cNvPr>
            <p:cNvSpPr/>
            <p:nvPr/>
          </p:nvSpPr>
          <p:spPr>
            <a:xfrm rot="-7907285">
              <a:off x="533699" y="3408578"/>
              <a:ext cx="3131108" cy="2356241"/>
            </a:xfrm>
            <a:prstGeom prst="roundRect">
              <a:avLst>
                <a:gd name="adj" fmla="val 0"/>
              </a:avLst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3" name="Shape 628">
              <a:extLst>
                <a:ext uri="{FF2B5EF4-FFF2-40B4-BE49-F238E27FC236}">
                  <a16:creationId xmlns:a16="http://schemas.microsoft.com/office/drawing/2014/main" id="{FECFE7C0-5816-2A4A-B9BF-A77E2F83A53B}"/>
                </a:ext>
              </a:extLst>
            </p:cNvPr>
            <p:cNvCxnSpPr>
              <a:stCxn id="30" idx="2"/>
              <a:endCxn id="31" idx="2"/>
            </p:cNvCxnSpPr>
            <p:nvPr/>
          </p:nvCxnSpPr>
          <p:spPr>
            <a:xfrm flipH="1">
              <a:off x="5318775" y="2125483"/>
              <a:ext cx="1299600" cy="458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23">
              <a:extLst>
                <a:ext uri="{FF2B5EF4-FFF2-40B4-BE49-F238E27FC236}">
                  <a16:creationId xmlns:a16="http://schemas.microsoft.com/office/drawing/2014/main" id="{E13885BB-10CD-7E4F-9F36-5241EADFD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7106" y="5376098"/>
              <a:ext cx="304800" cy="73656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pic>
        <p:nvPicPr>
          <p:cNvPr id="52" name="Shape 656">
            <a:extLst>
              <a:ext uri="{FF2B5EF4-FFF2-40B4-BE49-F238E27FC236}">
                <a16:creationId xmlns:a16="http://schemas.microsoft.com/office/drawing/2014/main" id="{26A3D926-1255-A94B-B274-E3ECDFABBB4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0531" y="2367379"/>
            <a:ext cx="5543400" cy="26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662">
            <a:extLst>
              <a:ext uri="{FF2B5EF4-FFF2-40B4-BE49-F238E27FC236}">
                <a16:creationId xmlns:a16="http://schemas.microsoft.com/office/drawing/2014/main" id="{BE0D27B9-DD6F-2F4D-8F8D-028BD0FF53C7}"/>
              </a:ext>
            </a:extLst>
          </p:cNvPr>
          <p:cNvCxnSpPr/>
          <p:nvPr/>
        </p:nvCxnSpPr>
        <p:spPr>
          <a:xfrm>
            <a:off x="5823959" y="3970520"/>
            <a:ext cx="11673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4" name="Shape 660">
            <a:extLst>
              <a:ext uri="{FF2B5EF4-FFF2-40B4-BE49-F238E27FC236}">
                <a16:creationId xmlns:a16="http://schemas.microsoft.com/office/drawing/2014/main" id="{05FB701C-D872-1B43-AAB3-2EEDC7F952E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05725" y="4899914"/>
            <a:ext cx="2514600" cy="5727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661">
            <a:extLst>
              <a:ext uri="{FF2B5EF4-FFF2-40B4-BE49-F238E27FC236}">
                <a16:creationId xmlns:a16="http://schemas.microsoft.com/office/drawing/2014/main" id="{435DB878-AC91-0D45-963E-4423FCA73620}"/>
              </a:ext>
            </a:extLst>
          </p:cNvPr>
          <p:cNvSpPr txBox="1"/>
          <p:nvPr/>
        </p:nvSpPr>
        <p:spPr>
          <a:xfrm>
            <a:off x="8320525" y="4899902"/>
            <a:ext cx="1710300" cy="69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 dirty="0"/>
              <a:t>Where</a:t>
            </a:r>
          </a:p>
        </p:txBody>
      </p:sp>
      <p:sp>
        <p:nvSpPr>
          <p:cNvPr id="56" name="Shape 663">
            <a:extLst>
              <a:ext uri="{FF2B5EF4-FFF2-40B4-BE49-F238E27FC236}">
                <a16:creationId xmlns:a16="http://schemas.microsoft.com/office/drawing/2014/main" id="{2E9D4805-7F34-504C-9DED-3B5B901CED0C}"/>
              </a:ext>
            </a:extLst>
          </p:cNvPr>
          <p:cNvSpPr txBox="1"/>
          <p:nvPr/>
        </p:nvSpPr>
        <p:spPr>
          <a:xfrm>
            <a:off x="7202690" y="5472683"/>
            <a:ext cx="5656270" cy="12707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latin typeface="Georgia" panose="02040502050405020303" pitchFamily="18" charset="0"/>
              </a:rPr>
              <a:t>The sigmoid function outputs values from [0,1] that represent the “strength” aka probability of our prediction</a:t>
            </a:r>
          </a:p>
        </p:txBody>
      </p:sp>
    </p:spTree>
    <p:extLst>
      <p:ext uri="{BB962C8B-B14F-4D97-AF65-F5344CB8AC3E}">
        <p14:creationId xmlns:p14="http://schemas.microsoft.com/office/powerpoint/2010/main" val="217234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D722F-D0A4-0D49-B8BF-4C3CD2029F5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53513" y="1757164"/>
            <a:ext cx="9965471" cy="1763944"/>
          </a:xfrm>
        </p:spPr>
        <p:txBody>
          <a:bodyPr/>
          <a:lstStyle/>
          <a:p>
            <a:pPr marL="203200" lvl="0" indent="-256540">
              <a:buFont typeface="Georgia"/>
              <a:buChar char="‣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It will limit our range to [0,1] and create the right shape for our regression line to match the categorical outcome variable.</a:t>
            </a: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" name="Shape 552">
            <a:extLst>
              <a:ext uri="{FF2B5EF4-FFF2-40B4-BE49-F238E27FC236}">
                <a16:creationId xmlns:a16="http://schemas.microsoft.com/office/drawing/2014/main" id="{CCBD64CB-EC93-7E42-92B3-DB9DE8EF5A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262" y="2736850"/>
            <a:ext cx="6120275" cy="265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6226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1AD722F-D0A4-0D49-B8BF-4C3CD2029F5E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53513" y="1757164"/>
                <a:ext cx="9965471" cy="1763944"/>
              </a:xfrm>
            </p:spPr>
            <p:txBody>
              <a:bodyPr/>
              <a:lstStyle/>
              <a:p>
                <a:pPr marL="203200" indent="-256540">
                  <a:buFont typeface="Georgia"/>
                  <a:buChar char="‣"/>
                </a:pPr>
                <a:r>
                  <a:rPr lang="en-US" sz="1800" dirty="0">
                    <a:latin typeface="Georgia"/>
                    <a:ea typeface="Georgia"/>
                    <a:cs typeface="Georgia"/>
                    <a:sym typeface="Georgia"/>
                  </a:rPr>
                  <a:t>Here’s what we’ve done to our original linear regression equation.</a:t>
                </a:r>
              </a:p>
              <a:p>
                <a:pPr algn="ctr"/>
                <a:endParaRPr lang="en-US" sz="1800" i="1" dirty="0">
                  <a:solidFill>
                    <a:schemeClr val="dk1"/>
                  </a:solidFill>
                  <a:latin typeface="Cambria Math"/>
                  <a:ea typeface="Georgia"/>
                  <a:cs typeface="Georgia"/>
                  <a:sym typeface="Georgia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dk1"/>
                        </a:solidFill>
                        <a:latin typeface="Cambria Math"/>
                        <a:ea typeface="Georgia"/>
                        <a:cs typeface="Georgia"/>
                        <a:sym typeface="Georgia"/>
                      </a:rPr>
                      <m:t>𝑦</m:t>
                    </m:r>
                    <m:r>
                      <a:rPr lang="en-US" sz="1800" i="1">
                        <a:solidFill>
                          <a:schemeClr val="dk1"/>
                        </a:solidFill>
                        <a:latin typeface="Cambria Math"/>
                        <a:ea typeface="Georgia"/>
                        <a:cs typeface="Georgia"/>
                        <a:sym typeface="Georgia"/>
                      </a:rPr>
                      <m:t>= </m:t>
                    </m:r>
                    <m:sSub>
                      <m:sSubPr>
                        <m:ctrlPr>
                          <a:rPr lang="ar-AE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r>
                          <a:rPr lang="ar-AE" sz="1800" i="1">
                            <a:solidFill>
                              <a:schemeClr val="dk1"/>
                            </a:solidFill>
                            <a:latin typeface="Cambria Math"/>
                            <a:ea typeface="Cambria Math"/>
                            <a:sym typeface="Georgia"/>
                          </a:rPr>
                          <m:t>𝛽</m:t>
                        </m:r>
                      </m:e>
                      <m:sub>
                        <m:r>
                          <a:rPr lang="ar-AE" sz="1800" i="1">
                            <a:solidFill>
                              <a:schemeClr val="dk1"/>
                            </a:solidFill>
                            <a:latin typeface="Cambria Math"/>
                            <a:sym typeface="Georgia"/>
                          </a:rPr>
                          <m:t>1</m:t>
                        </m:r>
                      </m:sub>
                    </m:sSub>
                    <m:r>
                      <a:rPr lang="ar-AE" sz="1800" i="1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Georgia"/>
                        <a:sym typeface="Georgia"/>
                      </a:rPr>
                      <m:t>𝑋</m:t>
                    </m:r>
                    <m:r>
                      <a:rPr lang="ar-AE" sz="1800" i="1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Georgia"/>
                        <a:sym typeface="Georgia"/>
                      </a:rPr>
                      <m:t>+</m:t>
                    </m:r>
                    <m:sSub>
                      <m:sSubPr>
                        <m:ctrlPr>
                          <a:rPr lang="ar-AE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r>
                          <a:rPr lang="ar-AE" sz="1800" i="1">
                            <a:solidFill>
                              <a:schemeClr val="dk1"/>
                            </a:solidFill>
                            <a:latin typeface="Cambria Math"/>
                            <a:ea typeface="Cambria Math"/>
                            <a:sym typeface="Georgia"/>
                          </a:rPr>
                          <m:t>𝛽</m:t>
                        </m:r>
                      </m:e>
                      <m:sub>
                        <m:r>
                          <a:rPr lang="ar-AE" sz="1800" i="1">
                            <a:solidFill>
                              <a:schemeClr val="dk1"/>
                            </a:solidFill>
                            <a:latin typeface="Cambria Math"/>
                            <a:sym typeface="Georgia"/>
                          </a:rPr>
                          <m:t>0</m:t>
                        </m:r>
                      </m:sub>
                    </m:sSub>
                  </m:oMath>
                </a14:m>
                <a:endParaRPr lang="ar-AE" sz="1800" dirty="0">
                  <a:solidFill>
                    <a:schemeClr val="dk1"/>
                  </a:solidFill>
                  <a:latin typeface="Georgia"/>
                  <a:sym typeface="Georgia"/>
                </a:endParaRPr>
              </a:p>
              <a:p>
                <a:pPr algn="ctr"/>
                <a:endParaRPr lang="ar-AE" sz="1800" dirty="0">
                  <a:latin typeface="Georgia"/>
                  <a:ea typeface="Georgia"/>
                  <a:cs typeface="Georgia"/>
                  <a:sym typeface="Georgia"/>
                </a:endParaRPr>
              </a:p>
              <a:p>
                <a:pPr algn="ctr"/>
                <a:endParaRPr lang="ar-AE" sz="1800" i="1" dirty="0">
                  <a:solidFill>
                    <a:schemeClr val="dk1"/>
                  </a:solidFill>
                  <a:latin typeface="Cambria Math"/>
                  <a:ea typeface="Georgia"/>
                  <a:cs typeface="Georgia"/>
                  <a:sym typeface="Georgia"/>
                </a:endParaRPr>
              </a:p>
              <a:p>
                <a:pPr algn="ctr"/>
                <a:endParaRPr lang="ar-AE" sz="1800" i="1" dirty="0">
                  <a:solidFill>
                    <a:schemeClr val="dk1"/>
                  </a:solidFill>
                  <a:latin typeface="Cambria Math"/>
                  <a:ea typeface="Georgia"/>
                  <a:cs typeface="Georgia"/>
                  <a:sym typeface="Georgia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ar-AE" sz="1800" i="1">
                        <a:solidFill>
                          <a:schemeClr val="dk1"/>
                        </a:solidFill>
                        <a:latin typeface="Cambria Math"/>
                        <a:ea typeface="Georgia"/>
                        <a:cs typeface="Georgia"/>
                        <a:sym typeface="Georgia"/>
                      </a:rPr>
                      <m:t>𝑝</m:t>
                    </m:r>
                    <m:r>
                      <a:rPr lang="ar-AE" sz="1800" i="1">
                        <a:solidFill>
                          <a:schemeClr val="dk1"/>
                        </a:solidFill>
                        <a:latin typeface="Cambria Math"/>
                        <a:ea typeface="Georgia"/>
                        <a:cs typeface="Georgia"/>
                        <a:sym typeface="Georgia"/>
                      </a:rPr>
                      <m:t>=</m:t>
                    </m:r>
                    <m:r>
                      <a:rPr lang="ar-AE" sz="1800" i="1">
                        <a:solidFill>
                          <a:schemeClr val="dk1"/>
                        </a:solidFill>
                        <a:latin typeface="Cambria Math"/>
                        <a:ea typeface="Georgia"/>
                        <a:cs typeface="Georgia"/>
                        <a:sym typeface="Georgia"/>
                      </a:rPr>
                      <m:t>𝑃</m:t>
                    </m:r>
                    <m:d>
                      <m:dPr>
                        <m:endChr m:val="|"/>
                        <m:ctrlPr>
                          <a:rPr lang="ar-AE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dPr>
                      <m:e>
                        <m:r>
                          <a:rPr lang="ar-AE" sz="1800" i="1">
                            <a:solidFill>
                              <a:schemeClr val="dk1"/>
                            </a:solidFill>
                            <a:latin typeface="Cambria Math"/>
                            <a:ea typeface="Georgia"/>
                            <a:cs typeface="Georgia"/>
                            <a:sym typeface="Georgia"/>
                          </a:rPr>
                          <m:t>𝑦</m:t>
                        </m:r>
                        <m:r>
                          <a:rPr lang="ar-AE" sz="1800" i="1">
                            <a:solidFill>
                              <a:schemeClr val="dk1"/>
                            </a:solidFill>
                            <a:latin typeface="Cambria Math"/>
                            <a:ea typeface="Georgia"/>
                            <a:cs typeface="Georgia"/>
                            <a:sym typeface="Georgia"/>
                          </a:rPr>
                          <m:t> </m:t>
                        </m:r>
                      </m:e>
                    </m:d>
                    <m:r>
                      <a:rPr lang="ar-AE" sz="1800" i="1">
                        <a:solidFill>
                          <a:schemeClr val="dk1"/>
                        </a:solidFill>
                        <a:latin typeface="Cambria Math"/>
                        <a:ea typeface="Georgia"/>
                        <a:cs typeface="Georgia"/>
                        <a:sym typeface="Georgia"/>
                      </a:rPr>
                      <m:t> </m:t>
                    </m:r>
                    <m:r>
                      <a:rPr lang="ar-AE" sz="1800" i="1">
                        <a:solidFill>
                          <a:schemeClr val="dk1"/>
                        </a:solidFill>
                        <a:latin typeface="Cambria Math"/>
                        <a:ea typeface="Georgia"/>
                        <a:cs typeface="Georgia"/>
                        <a:sym typeface="Georgia"/>
                      </a:rPr>
                      <m:t>𝑋</m:t>
                    </m:r>
                    <m:r>
                      <a:rPr lang="ar-AE" sz="1800" i="1">
                        <a:solidFill>
                          <a:schemeClr val="dk1"/>
                        </a:solidFill>
                        <a:latin typeface="Cambria Math"/>
                        <a:ea typeface="Georgia"/>
                        <a:cs typeface="Georgia"/>
                        <a:sym typeface="Georgia"/>
                      </a:rPr>
                      <m:t>)= </m:t>
                    </m:r>
                    <m:f>
                      <m:fPr>
                        <m:ctrlPr>
                          <a:rPr lang="ar-AE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fPr>
                      <m:num>
                        <m:r>
                          <a:rPr lang="ar-AE" sz="1800" i="1">
                            <a:solidFill>
                              <a:schemeClr val="dk1"/>
                            </a:solidFill>
                            <a:latin typeface="Cambria Math"/>
                            <a:sym typeface="Georgia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ar-AE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sSubSupPr>
                          <m:e>
                            <m:r>
                              <a:rPr lang="ar-AE" sz="1800" i="1">
                                <a:solidFill>
                                  <a:schemeClr val="dk1"/>
                                </a:solidFill>
                                <a:latin typeface="Cambria Math"/>
                                <a:sym typeface="Georgia"/>
                              </a:rPr>
                              <m:t>1+ </m:t>
                            </m:r>
                            <m:r>
                              <a:rPr lang="ar-AE" sz="1800" i="1">
                                <a:solidFill>
                                  <a:schemeClr val="dk1"/>
                                </a:solidFill>
                                <a:latin typeface="Cambria Math"/>
                                <a:sym typeface="Georgia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ar-AE" sz="1800" i="1">
                                <a:solidFill>
                                  <a:schemeClr val="dk1"/>
                                </a:solidFill>
                                <a:latin typeface="Cambria Math"/>
                                <a:sym typeface="Georgia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ar-AE" sz="18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ar-AE" sz="1800" i="1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Cambria Math"/>
                                    <a:sym typeface="Georgia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ar-AE" sz="1800" i="1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Cambria Math"/>
                                    <a:sym typeface="Georgia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ar-AE" sz="1800" i="1">
                                <a:solidFill>
                                  <a:schemeClr val="dk1"/>
                                </a:solidFill>
                                <a:latin typeface="Cambria Math"/>
                                <a:ea typeface="Cambria Math"/>
                                <a:cs typeface="Georgia"/>
                                <a:sym typeface="Georgia"/>
                              </a:rPr>
                              <m:t>𝑋</m:t>
                            </m:r>
                            <m:r>
                              <a:rPr lang="ar-AE" sz="1800" i="1">
                                <a:solidFill>
                                  <a:schemeClr val="dk1"/>
                                </a:solidFill>
                                <a:latin typeface="Cambria Math"/>
                                <a:ea typeface="Cambria Math"/>
                                <a:cs typeface="Georgia"/>
                                <a:sym typeface="Georgia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ar-AE" sz="18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ar-AE" sz="1800" i="1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Cambria Math"/>
                                    <a:sym typeface="Georgia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ar-AE" sz="1800" i="1">
                                    <a:solidFill>
                                      <a:schemeClr val="dk1"/>
                                    </a:solidFill>
                                    <a:latin typeface="Cambria Math"/>
                                    <a:sym typeface="Georgia"/>
                                  </a:rPr>
                                  <m:t>0</m:t>
                                </m:r>
                              </m:sub>
                            </m:sSub>
                          </m:sup>
                        </m:sSubSup>
                      </m:den>
                    </m:f>
                  </m:oMath>
                </a14:m>
                <a:endParaRPr lang="ar-AE" sz="1800" dirty="0">
                  <a:latin typeface="Georgia"/>
                  <a:ea typeface="Georgia"/>
                  <a:cs typeface="Georgia"/>
                  <a:sym typeface="Georgia"/>
                </a:endParaRPr>
              </a:p>
              <a:p>
                <a:pPr marL="203200" indent="-256540">
                  <a:buFont typeface="Georgia"/>
                  <a:buChar char="‣"/>
                </a:pPr>
                <a:endParaRPr lang="ar-AE" sz="1800" dirty="0">
                  <a:latin typeface="Georgia"/>
                  <a:ea typeface="Georgia"/>
                  <a:cs typeface="Georgia"/>
                  <a:sym typeface="Georgia"/>
                </a:endParaRPr>
              </a:p>
              <a:p>
                <a:pPr marL="203200" indent="-256540">
                  <a:buFont typeface="Georgia"/>
                  <a:buChar char="‣"/>
                </a:pPr>
                <a:r>
                  <a:rPr lang="en-US" sz="1800" dirty="0">
                    <a:latin typeface="Georgia"/>
                    <a:ea typeface="Georgia"/>
                    <a:cs typeface="Georgia"/>
                    <a:sym typeface="Georgia"/>
                  </a:rPr>
                  <a:t>We’ve solved our two major problems with linear regression, but we’ve now introduced a third problem. Our model is no longer written as a linear combination of its linear coefficients.</a:t>
                </a:r>
              </a:p>
              <a:p>
                <a:pPr marL="203200" lvl="0" indent="-256540">
                  <a:spcBef>
                    <a:spcPts val="0"/>
                  </a:spcBef>
                  <a:buFont typeface="Georgia"/>
                  <a:buChar char="‣"/>
                </a:pPr>
                <a:endParaRPr lang="en-US" sz="1800" dirty="0">
                  <a:latin typeface="Georgia"/>
                  <a:ea typeface="Georgia"/>
                  <a:cs typeface="Georgia"/>
                  <a:sym typeface="Georgia"/>
                </a:endParaRPr>
              </a:p>
              <a:p>
                <a:pPr marL="203200" lvl="0" indent="-256540">
                  <a:spcBef>
                    <a:spcPts val="0"/>
                  </a:spcBef>
                  <a:buFont typeface="Georgia"/>
                  <a:buChar char="‣"/>
                </a:pPr>
                <a:endParaRPr lang="en-US" sz="1800" dirty="0">
                  <a:latin typeface="Georgia"/>
                  <a:ea typeface="Georgia"/>
                  <a:cs typeface="Georgia"/>
                  <a:sym typeface="Georgia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lang="en-US" sz="18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1AD722F-D0A4-0D49-B8BF-4C3CD2029F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53513" y="1757164"/>
                <a:ext cx="9965471" cy="1763944"/>
              </a:xfrm>
              <a:blipFill>
                <a:blip r:embed="rId3"/>
                <a:stretch>
                  <a:fillRect l="-382" r="-764" b="-1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>
            <a:extLst>
              <a:ext uri="{FF2B5EF4-FFF2-40B4-BE49-F238E27FC236}">
                <a16:creationId xmlns:a16="http://schemas.microsoft.com/office/drawing/2014/main" id="{7E42B1CE-BC86-BB44-89BD-A8A75A4A7B8B}"/>
              </a:ext>
            </a:extLst>
          </p:cNvPr>
          <p:cNvSpPr/>
          <p:nvPr/>
        </p:nvSpPr>
        <p:spPr>
          <a:xfrm>
            <a:off x="6244063" y="2987708"/>
            <a:ext cx="622350" cy="10668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2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dirty="0">
                <a:solidFill>
                  <a:srgbClr val="FFFFFF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INTERPRETING 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dirty="0">
                <a:solidFill>
                  <a:srgbClr val="FFFFFF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LOGISTIC REGRESSION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635000" y="1292775"/>
            <a:ext cx="12115799" cy="8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Example: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the number of hours spent studying affect the probability that the student will pass the exam?</a:t>
            </a:r>
          </a:p>
        </p:txBody>
      </p:sp>
      <p:sp>
        <p:nvSpPr>
          <p:cNvPr id="677" name="Shape 677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743" y="3069975"/>
            <a:ext cx="5022657" cy="352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50" y="2193675"/>
            <a:ext cx="10363200" cy="87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hape 73">
            <a:extLst>
              <a:ext uri="{FF2B5EF4-FFF2-40B4-BE49-F238E27FC236}">
                <a16:creationId xmlns:a16="http://schemas.microsoft.com/office/drawing/2014/main" id="{E08A6E10-BCFD-AF47-9977-3134BF93370C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1" name="Shape 353" descr="Image">
            <a:extLst>
              <a:ext uri="{FF2B5EF4-FFF2-40B4-BE49-F238E27FC236}">
                <a16:creationId xmlns:a16="http://schemas.microsoft.com/office/drawing/2014/main" id="{994BE219-CD48-9940-BD56-2A65EEA180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91">
            <a:extLst>
              <a:ext uri="{FF2B5EF4-FFF2-40B4-BE49-F238E27FC236}">
                <a16:creationId xmlns:a16="http://schemas.microsoft.com/office/drawing/2014/main" id="{8B36A567-7D23-904E-8105-3BBC6565FF1D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18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678">
            <a:extLst>
              <a:ext uri="{FF2B5EF4-FFF2-40B4-BE49-F238E27FC236}">
                <a16:creationId xmlns:a16="http://schemas.microsoft.com/office/drawing/2014/main" id="{A2998A3F-2F41-0C4C-824F-CB4DB39CA2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743" y="3069975"/>
            <a:ext cx="5022657" cy="352103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635000" y="1292775"/>
            <a:ext cx="12115799" cy="8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Example: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the number of hours spent studying affect the probability that the student will pass the exam?</a:t>
            </a:r>
          </a:p>
        </p:txBody>
      </p:sp>
      <p:sp>
        <p:nvSpPr>
          <p:cNvPr id="677" name="Shape 677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50" y="2193675"/>
            <a:ext cx="103632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718" y="3732375"/>
            <a:ext cx="4786174" cy="135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3927571" y="3404999"/>
            <a:ext cx="1" cy="2604726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674">
            <a:extLst>
              <a:ext uri="{FF2B5EF4-FFF2-40B4-BE49-F238E27FC236}">
                <a16:creationId xmlns:a16="http://schemas.microsoft.com/office/drawing/2014/main" id="{C2E872D6-C91F-7A40-9026-28F7CDEC74C3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cxnSp>
        <p:nvCxnSpPr>
          <p:cNvPr id="14" name="Shape 73">
            <a:extLst>
              <a:ext uri="{FF2B5EF4-FFF2-40B4-BE49-F238E27FC236}">
                <a16:creationId xmlns:a16="http://schemas.microsoft.com/office/drawing/2014/main" id="{E4169EA8-6A19-C341-A2B8-FBC63BFA5311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5" name="Shape 353" descr="Image">
            <a:extLst>
              <a:ext uri="{FF2B5EF4-FFF2-40B4-BE49-F238E27FC236}">
                <a16:creationId xmlns:a16="http://schemas.microsoft.com/office/drawing/2014/main" id="{D31590F6-D1A4-C143-A774-63F1D685EF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291">
            <a:extLst>
              <a:ext uri="{FF2B5EF4-FFF2-40B4-BE49-F238E27FC236}">
                <a16:creationId xmlns:a16="http://schemas.microsoft.com/office/drawing/2014/main" id="{507B73C7-4C96-B444-8A61-58D5A4EAABD1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19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104350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BB27E-CF09-A04E-B22F-266B91A4C41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41425" y="1370797"/>
            <a:ext cx="11032697" cy="1763944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 sz="16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03200">
              <a:lnSpc>
                <a:spcPct val="100000"/>
              </a:lnSpc>
              <a:spcBef>
                <a:spcPts val="1000"/>
              </a:spcBef>
              <a:buFont typeface="Georgia"/>
              <a:buChar char="‣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Understand Logistic Regression &amp; decision boundaries</a:t>
            </a:r>
          </a:p>
          <a:p>
            <a:pPr marL="189331" indent="0">
              <a:spcBef>
                <a:spcPts val="1000"/>
              </a:spcBef>
              <a:buNone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03200">
              <a:lnSpc>
                <a:spcPct val="100000"/>
              </a:lnSpc>
              <a:spcBef>
                <a:spcPts val="1000"/>
              </a:spcBef>
              <a:buFont typeface="Georgia"/>
              <a:buChar char="‣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Evaluate a model using metrics such as classification accuracy/error, confusion matrix, ROC/AUC curves, and loss functions</a:t>
            </a:r>
          </a:p>
          <a:p>
            <a:pPr lvl="0">
              <a:lnSpc>
                <a:spcPct val="100000"/>
              </a:lnSpc>
              <a:spcBef>
                <a:spcPts val="1000"/>
              </a:spcBef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03200">
              <a:lnSpc>
                <a:spcPct val="100000"/>
              </a:lnSpc>
              <a:spcBef>
                <a:spcPts val="1000"/>
              </a:spcBef>
              <a:buFont typeface="Georgia"/>
              <a:buChar char="‣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Build a Logistic Regression using sci-kit-learn library</a:t>
            </a:r>
          </a:p>
        </p:txBody>
      </p:sp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5"/>
            <a:ext cx="5146675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LEARNING OBJECTIVES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699608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75" y="1537025"/>
            <a:ext cx="6518199" cy="4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6963200" y="1537025"/>
            <a:ext cx="5841900" cy="39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a student who studies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 hours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the equation gives an estimated probability of passing an exam at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0.26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While someone that studies for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 hours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their probability of passing is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0.87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0" name="Shape 6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400" y="2752575"/>
            <a:ext cx="4061025" cy="1032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400" y="5018801"/>
            <a:ext cx="3678700" cy="775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Shape 692"/>
          <p:cNvCxnSpPr/>
          <p:nvPr/>
        </p:nvCxnSpPr>
        <p:spPr>
          <a:xfrm rot="10800000" flipH="1">
            <a:off x="2796125" y="4587800"/>
            <a:ext cx="13500" cy="88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3" name="Shape 693"/>
          <p:cNvCxnSpPr/>
          <p:nvPr/>
        </p:nvCxnSpPr>
        <p:spPr>
          <a:xfrm rot="10800000" flipH="1">
            <a:off x="1004425" y="4601475"/>
            <a:ext cx="1818600" cy="1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4" name="Shape 694"/>
          <p:cNvCxnSpPr/>
          <p:nvPr/>
        </p:nvCxnSpPr>
        <p:spPr>
          <a:xfrm rot="10800000" flipH="1">
            <a:off x="4930250" y="2375300"/>
            <a:ext cx="10500" cy="309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5" name="Shape 695"/>
          <p:cNvCxnSpPr/>
          <p:nvPr/>
        </p:nvCxnSpPr>
        <p:spPr>
          <a:xfrm>
            <a:off x="950150" y="2361775"/>
            <a:ext cx="3990600" cy="1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696" name="Shape 696"/>
          <p:cNvSpPr txBox="1"/>
          <p:nvPr/>
        </p:nvSpPr>
        <p:spPr>
          <a:xfrm>
            <a:off x="1018000" y="1992375"/>
            <a:ext cx="7602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0.87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018000" y="4224425"/>
            <a:ext cx="7602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0.26</a:t>
            </a:r>
          </a:p>
        </p:txBody>
      </p:sp>
      <p:sp>
        <p:nvSpPr>
          <p:cNvPr id="2" name="Rectangle 1"/>
          <p:cNvSpPr/>
          <p:nvPr/>
        </p:nvSpPr>
        <p:spPr>
          <a:xfrm>
            <a:off x="7055513" y="5902568"/>
            <a:ext cx="49219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Standard rule is to predict the “1” class if the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&gt; 0.5</a:t>
            </a:r>
          </a:p>
        </p:txBody>
      </p:sp>
      <p:sp>
        <p:nvSpPr>
          <p:cNvPr id="16" name="Shape 674">
            <a:extLst>
              <a:ext uri="{FF2B5EF4-FFF2-40B4-BE49-F238E27FC236}">
                <a16:creationId xmlns:a16="http://schemas.microsoft.com/office/drawing/2014/main" id="{14D016A1-46B0-9A42-A3B3-723CCE29B99D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cxnSp>
        <p:nvCxnSpPr>
          <p:cNvPr id="17" name="Shape 73">
            <a:extLst>
              <a:ext uri="{FF2B5EF4-FFF2-40B4-BE49-F238E27FC236}">
                <a16:creationId xmlns:a16="http://schemas.microsoft.com/office/drawing/2014/main" id="{AD870150-A848-7542-839A-AB4D9E50B768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8" name="Shape 353" descr="Image">
            <a:extLst>
              <a:ext uri="{FF2B5EF4-FFF2-40B4-BE49-F238E27FC236}">
                <a16:creationId xmlns:a16="http://schemas.microsoft.com/office/drawing/2014/main" id="{A76CC0A3-D5DB-184F-B77F-63F368542D9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291">
            <a:extLst>
              <a:ext uri="{FF2B5EF4-FFF2-40B4-BE49-F238E27FC236}">
                <a16:creationId xmlns:a16="http://schemas.microsoft.com/office/drawing/2014/main" id="{A0B11EBB-556B-D742-AB3F-E0FF3AF4E77B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20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75" y="1537025"/>
            <a:ext cx="6518199" cy="4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6963200" y="1537025"/>
            <a:ext cx="5841900" cy="39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Standard rule is to predict the “1” class if the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&gt; 0.5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would you predict for a student that studies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hours?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would you predict for a student that studies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hours?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92" name="Shape 692"/>
          <p:cNvCxnSpPr/>
          <p:nvPr/>
        </p:nvCxnSpPr>
        <p:spPr>
          <a:xfrm rot="10800000" flipH="1">
            <a:off x="2796125" y="4587800"/>
            <a:ext cx="13500" cy="88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3" name="Shape 693"/>
          <p:cNvCxnSpPr/>
          <p:nvPr/>
        </p:nvCxnSpPr>
        <p:spPr>
          <a:xfrm rot="10800000" flipH="1">
            <a:off x="1004425" y="4601475"/>
            <a:ext cx="1818600" cy="1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4" name="Shape 694"/>
          <p:cNvCxnSpPr/>
          <p:nvPr/>
        </p:nvCxnSpPr>
        <p:spPr>
          <a:xfrm rot="10800000" flipH="1">
            <a:off x="4930250" y="2375300"/>
            <a:ext cx="10500" cy="309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5" name="Shape 695"/>
          <p:cNvCxnSpPr/>
          <p:nvPr/>
        </p:nvCxnSpPr>
        <p:spPr>
          <a:xfrm>
            <a:off x="950150" y="2361775"/>
            <a:ext cx="3990600" cy="1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696" name="Shape 696"/>
          <p:cNvSpPr txBox="1"/>
          <p:nvPr/>
        </p:nvSpPr>
        <p:spPr>
          <a:xfrm>
            <a:off x="1018000" y="1992375"/>
            <a:ext cx="7602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0.87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018000" y="4224425"/>
            <a:ext cx="7602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0.26</a:t>
            </a:r>
          </a:p>
        </p:txBody>
      </p:sp>
      <p:sp>
        <p:nvSpPr>
          <p:cNvPr id="13" name="Shape 674">
            <a:extLst>
              <a:ext uri="{FF2B5EF4-FFF2-40B4-BE49-F238E27FC236}">
                <a16:creationId xmlns:a16="http://schemas.microsoft.com/office/drawing/2014/main" id="{FF7AE4FE-F508-7245-95BB-6BA67C21D5D5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cxnSp>
        <p:nvCxnSpPr>
          <p:cNvPr id="14" name="Shape 73">
            <a:extLst>
              <a:ext uri="{FF2B5EF4-FFF2-40B4-BE49-F238E27FC236}">
                <a16:creationId xmlns:a16="http://schemas.microsoft.com/office/drawing/2014/main" id="{E1085EEF-4DD9-9C4F-8157-B901F7B14C99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5" name="Shape 353" descr="Image">
            <a:extLst>
              <a:ext uri="{FF2B5EF4-FFF2-40B4-BE49-F238E27FC236}">
                <a16:creationId xmlns:a16="http://schemas.microsoft.com/office/drawing/2014/main" id="{86E4DC4C-096C-7A4D-92E2-AB069672F8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291">
            <a:extLst>
              <a:ext uri="{FF2B5EF4-FFF2-40B4-BE49-F238E27FC236}">
                <a16:creationId xmlns:a16="http://schemas.microsoft.com/office/drawing/2014/main" id="{F267CB4A-0B65-DF4A-89C6-D8A8109115BF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21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135653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4" name="Shape 704"/>
          <p:cNvSpPr txBox="1"/>
          <p:nvPr/>
        </p:nvSpPr>
        <p:spPr>
          <a:xfrm>
            <a:off x="635000" y="1292775"/>
            <a:ext cx="12115799" cy="8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we interpret the coefficients?</a:t>
            </a:r>
          </a:p>
        </p:txBody>
      </p:sp>
      <p:sp>
        <p:nvSpPr>
          <p:cNvPr id="705" name="Shape 705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0" y="2116850"/>
            <a:ext cx="6379909" cy="447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Shape 7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6949" y="1439561"/>
            <a:ext cx="4786174" cy="13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/>
        </p:nvSpPr>
        <p:spPr>
          <a:xfrm>
            <a:off x="7879856" y="2977036"/>
            <a:ext cx="4978500" cy="22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 every 1 hour increase in studying, a student multiplies their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odds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of passing an exam by: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09" name="Shape 7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7667" y="4696804"/>
            <a:ext cx="3022877" cy="11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716949" y="5725474"/>
            <a:ext cx="49281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**Bottom line:** Positive coefficients increase the log-odds of the response (and thus increase the probability), and negative coefficients decrease the log-odds of the response (and thus decrease the probability).</a:t>
            </a:r>
          </a:p>
        </p:txBody>
      </p:sp>
      <p:sp>
        <p:nvSpPr>
          <p:cNvPr id="11" name="Shape 674">
            <a:extLst>
              <a:ext uri="{FF2B5EF4-FFF2-40B4-BE49-F238E27FC236}">
                <a16:creationId xmlns:a16="http://schemas.microsoft.com/office/drawing/2014/main" id="{C5595835-DC2C-4C40-B5A4-9545F2101A60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cxnSp>
        <p:nvCxnSpPr>
          <p:cNvPr id="12" name="Shape 73">
            <a:extLst>
              <a:ext uri="{FF2B5EF4-FFF2-40B4-BE49-F238E27FC236}">
                <a16:creationId xmlns:a16="http://schemas.microsoft.com/office/drawing/2014/main" id="{2A2B5AC0-B4E2-9240-90AA-DC950D83B4D2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3" name="Shape 353" descr="Image">
            <a:extLst>
              <a:ext uri="{FF2B5EF4-FFF2-40B4-BE49-F238E27FC236}">
                <a16:creationId xmlns:a16="http://schemas.microsoft.com/office/drawing/2014/main" id="{35B1A554-0014-3A4F-86EB-B10C4DC3A9B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291">
            <a:extLst>
              <a:ext uri="{FF2B5EF4-FFF2-40B4-BE49-F238E27FC236}">
                <a16:creationId xmlns:a16="http://schemas.microsoft.com/office/drawing/2014/main" id="{187CDE5E-E2F5-8642-A321-0D333E145755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22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635000" y="1292775"/>
            <a:ext cx="12115799" cy="8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Odds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represent the likelihood that an event will take place. </a:t>
            </a:r>
          </a:p>
        </p:txBody>
      </p:sp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482" y="1992375"/>
            <a:ext cx="3584252" cy="4427607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/>
        </p:nvSpPr>
        <p:spPr>
          <a:xfrm>
            <a:off x="7546693" y="3883312"/>
            <a:ext cx="4017600" cy="28470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 b="1" dirty="0"/>
              <a:t>What would be the odds for an event with a </a:t>
            </a:r>
            <a:r>
              <a:rPr lang="en-US" sz="2400" b="1" i="1" dirty="0"/>
              <a:t>p </a:t>
            </a:r>
            <a:r>
              <a:rPr lang="en-US" sz="2400" b="1" dirty="0"/>
              <a:t>= 0.75?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-US" sz="2400" b="1" dirty="0"/>
              <a:t>What about the odds for something with a   </a:t>
            </a:r>
            <a:r>
              <a:rPr lang="en-US" sz="2400" b="1" i="1" dirty="0"/>
              <a:t>p</a:t>
            </a:r>
            <a:r>
              <a:rPr lang="en-US" sz="2400" b="1" dirty="0"/>
              <a:t> = 0.40?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7683" y="2237108"/>
            <a:ext cx="1170432" cy="4682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468" y="1883800"/>
            <a:ext cx="3153622" cy="1876405"/>
          </a:xfrm>
          <a:prstGeom prst="rect">
            <a:avLst/>
          </a:prstGeom>
        </p:spPr>
      </p:pic>
      <p:sp>
        <p:nvSpPr>
          <p:cNvPr id="10" name="Shape 674">
            <a:extLst>
              <a:ext uri="{FF2B5EF4-FFF2-40B4-BE49-F238E27FC236}">
                <a16:creationId xmlns:a16="http://schemas.microsoft.com/office/drawing/2014/main" id="{B2933B3F-8BDC-EA4B-8115-88D754B783DA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cxnSp>
        <p:nvCxnSpPr>
          <p:cNvPr id="12" name="Shape 73">
            <a:extLst>
              <a:ext uri="{FF2B5EF4-FFF2-40B4-BE49-F238E27FC236}">
                <a16:creationId xmlns:a16="http://schemas.microsoft.com/office/drawing/2014/main" id="{FE3CCE9E-4E51-CA4F-93F7-38C7E2C9DD60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3" name="Shape 353" descr="Image">
            <a:extLst>
              <a:ext uri="{FF2B5EF4-FFF2-40B4-BE49-F238E27FC236}">
                <a16:creationId xmlns:a16="http://schemas.microsoft.com/office/drawing/2014/main" id="{D0F7CA95-E615-BD40-B877-00498EA62C9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291">
            <a:extLst>
              <a:ext uri="{FF2B5EF4-FFF2-40B4-BE49-F238E27FC236}">
                <a16:creationId xmlns:a16="http://schemas.microsoft.com/office/drawing/2014/main" id="{0960B744-091D-B24A-8606-801EC84286B7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23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562" y="1368000"/>
            <a:ext cx="10768176" cy="540461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058725" y="3800550"/>
            <a:ext cx="4004100" cy="27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The bigger the    </a:t>
            </a:r>
          </a:p>
          <a:p>
            <a:pPr lvl="0">
              <a:buSzPct val="100000"/>
            </a:pP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    the steeper the curve</a:t>
            </a:r>
          </a:p>
          <a:p>
            <a:pPr lvl="0" rtl="0">
              <a:spcBef>
                <a:spcPts val="0"/>
              </a:spcBef>
              <a:buNone/>
            </a:pPr>
            <a:endParaRPr lang="en-US" sz="2400" b="1" dirty="0">
              <a:latin typeface="Georgia"/>
              <a:ea typeface="Georgia"/>
              <a:cs typeface="Georgia"/>
              <a:sym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The smaller 	  the more gradual the curve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100" y="3868400"/>
            <a:ext cx="322025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574" y="4973823"/>
            <a:ext cx="322025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600" y="2982718"/>
            <a:ext cx="1818600" cy="8856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Shape 674">
            <a:extLst>
              <a:ext uri="{FF2B5EF4-FFF2-40B4-BE49-F238E27FC236}">
                <a16:creationId xmlns:a16="http://schemas.microsoft.com/office/drawing/2014/main" id="{79F6ACF5-0729-CC41-8F9E-01A4DA70993E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cxnSp>
        <p:nvCxnSpPr>
          <p:cNvPr id="10" name="Shape 73">
            <a:extLst>
              <a:ext uri="{FF2B5EF4-FFF2-40B4-BE49-F238E27FC236}">
                <a16:creationId xmlns:a16="http://schemas.microsoft.com/office/drawing/2014/main" id="{B0AA4EAE-9123-3A47-A786-1454E4DAE9A6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1" name="Shape 353" descr="Image">
            <a:extLst>
              <a:ext uri="{FF2B5EF4-FFF2-40B4-BE49-F238E27FC236}">
                <a16:creationId xmlns:a16="http://schemas.microsoft.com/office/drawing/2014/main" id="{3A08DB54-7923-2546-8868-38DB31CC142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91">
            <a:extLst>
              <a:ext uri="{FF2B5EF4-FFF2-40B4-BE49-F238E27FC236}">
                <a16:creationId xmlns:a16="http://schemas.microsoft.com/office/drawing/2014/main" id="{11B683C1-F26B-ED4A-A068-7E3D0CE51AFF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24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4293" y="1959490"/>
            <a:ext cx="1166365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Probability</a:t>
            </a:r>
            <a: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 is the probability an event happens. For example, there might be an 80% chance of rain today.</a:t>
            </a:r>
            <a:b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</a:br>
            <a:endParaRPr lang="en-US" altLang="en-US" sz="2800" dirty="0">
              <a:solidFill>
                <a:srgbClr val="000000"/>
              </a:solidFill>
              <a:latin typeface="Georgia"/>
              <a:ea typeface="Georgia"/>
              <a:cs typeface="Georgi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Odds</a:t>
            </a:r>
            <a: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 (more technically the odds of success) is defined as probability of success/probability of failure. So the odds of a success (80% chance of rain) has an accompanying odds of failure (20% chance it doesn’t rain); as an equation (the “odds ratio“), that’s .8/.2 = 4.</a:t>
            </a:r>
            <a:b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</a:br>
            <a:endParaRPr lang="en-US" altLang="en-US" sz="2800" dirty="0">
              <a:solidFill>
                <a:srgbClr val="000000"/>
              </a:solidFill>
              <a:latin typeface="Georgia"/>
              <a:ea typeface="Georgia"/>
              <a:cs typeface="Georgi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Log odds</a:t>
            </a:r>
            <a: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 is the logarithm of the odds. Ln(4) = 1.38629436 ≅ 1.386.                                                  </a:t>
            </a:r>
          </a:p>
        </p:txBody>
      </p:sp>
      <p:sp>
        <p:nvSpPr>
          <p:cNvPr id="6" name="Shape 674">
            <a:extLst>
              <a:ext uri="{FF2B5EF4-FFF2-40B4-BE49-F238E27FC236}">
                <a16:creationId xmlns:a16="http://schemas.microsoft.com/office/drawing/2014/main" id="{A28FD4CA-F230-CF43-954C-91A4EF3ED650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PROBABILITY RECAP</a:t>
            </a:r>
          </a:p>
        </p:txBody>
      </p:sp>
    </p:spTree>
    <p:extLst>
      <p:ext uri="{BB962C8B-B14F-4D97-AF65-F5344CB8AC3E}">
        <p14:creationId xmlns:p14="http://schemas.microsoft.com/office/powerpoint/2010/main" val="1545297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6716" y="1371192"/>
            <a:ext cx="1182308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Georgia" panose="02040502050405020303" pitchFamily="18" charset="0"/>
              </a:rPr>
              <a:t>Advantages of logistic regression</a:t>
            </a:r>
          </a:p>
          <a:p>
            <a:endParaRPr lang="en-US" sz="20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Highly interpretable (if you remember how)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Model training and prediction are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No tuning is required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Features don't need 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Can perform well with a small number of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Outputs well-calibrated predicted probabilities</a:t>
            </a:r>
          </a:p>
          <a:p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b="1" dirty="0">
                <a:latin typeface="Georgia" panose="02040502050405020303" pitchFamily="18" charset="0"/>
              </a:rPr>
              <a:t>Disadvantages of logistic regression</a:t>
            </a:r>
          </a:p>
          <a:p>
            <a:endParaRPr lang="en-US" sz="20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Presumes a linear relationship between the features and the log-odds of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Can't automatically learn feature interactions</a:t>
            </a:r>
          </a:p>
        </p:txBody>
      </p:sp>
      <p:sp>
        <p:nvSpPr>
          <p:cNvPr id="5" name="Shape 674">
            <a:extLst>
              <a:ext uri="{FF2B5EF4-FFF2-40B4-BE49-F238E27FC236}">
                <a16:creationId xmlns:a16="http://schemas.microsoft.com/office/drawing/2014/main" id="{0A65F0CF-6E37-EC41-A866-2CB25EDB3B0E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ADVANTAGES AND DISADVANTAGES</a:t>
            </a:r>
          </a:p>
        </p:txBody>
      </p:sp>
      <p:cxnSp>
        <p:nvCxnSpPr>
          <p:cNvPr id="6" name="Shape 73">
            <a:extLst>
              <a:ext uri="{FF2B5EF4-FFF2-40B4-BE49-F238E27FC236}">
                <a16:creationId xmlns:a16="http://schemas.microsoft.com/office/drawing/2014/main" id="{14D6DB16-4CC5-204F-9F19-3D2ACE03FDE3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7" name="Shape 353" descr="Image">
            <a:extLst>
              <a:ext uri="{FF2B5EF4-FFF2-40B4-BE49-F238E27FC236}">
                <a16:creationId xmlns:a16="http://schemas.microsoft.com/office/drawing/2014/main" id="{C3B209B8-E8B8-684F-BDD0-2478BE1CE97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91">
            <a:extLst>
              <a:ext uri="{FF2B5EF4-FFF2-40B4-BE49-F238E27FC236}">
                <a16:creationId xmlns:a16="http://schemas.microsoft.com/office/drawing/2014/main" id="{CB0434A3-C36E-744E-A83D-F141F39FFA1E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26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3853543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>
                <a:solidFill>
                  <a:srgbClr val="FFFFFF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MULTICLASS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>
                <a:solidFill>
                  <a:srgbClr val="FFFFFF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LOGISTIC REGRESSION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MULTICLASS LOGISTIC REGRESSION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D722F-D0A4-0D49-B8BF-4C3CD2029F5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53513" y="1757164"/>
            <a:ext cx="9965471" cy="1763944"/>
          </a:xfrm>
        </p:spPr>
        <p:txBody>
          <a:bodyPr/>
          <a:lstStyle/>
          <a:p>
            <a:pPr marL="203200" lvl="0" indent="-256540">
              <a:buFont typeface="Georgia"/>
              <a:buChar char="‣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Multiclass has more than yes or no, there are multiple classes for assignment.</a:t>
            </a: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F3775-1392-B64F-A12B-9EE8794E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6"/>
          <a:stretch/>
        </p:blipFill>
        <p:spPr>
          <a:xfrm>
            <a:off x="2507310" y="2519557"/>
            <a:ext cx="7990180" cy="3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44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ONE VS. ALL CLASSIGICATION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D722F-D0A4-0D49-B8BF-4C3CD2029F5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53513" y="1609247"/>
            <a:ext cx="9965471" cy="1763944"/>
          </a:xfrm>
        </p:spPr>
        <p:txBody>
          <a:bodyPr/>
          <a:lstStyle/>
          <a:p>
            <a:pPr marL="203200" indent="-256540">
              <a:buFont typeface="Georgia"/>
              <a:buChar char="‣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Split the training set into 3 separate binary classification problems.</a:t>
            </a:r>
          </a:p>
          <a:p>
            <a:pPr marL="203200" indent="-256540">
              <a:buFont typeface="Georgia"/>
              <a:buChar char="‣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predictions based on which ever model outputs the highest probability for y=1</a:t>
            </a:r>
          </a:p>
          <a:p>
            <a:pPr marL="203200" lvl="0" indent="-256540">
              <a:buFont typeface="Georgia"/>
              <a:buChar char="‣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D443-E813-F049-BEF5-2194A2E52102}"/>
              </a:ext>
            </a:extLst>
          </p:cNvPr>
          <p:cNvSpPr txBox="1"/>
          <p:nvPr/>
        </p:nvSpPr>
        <p:spPr>
          <a:xfrm>
            <a:off x="783760" y="5939324"/>
            <a:ext cx="3552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2000" dirty="0">
                <a:latin typeface="Georgia" panose="02040502050405020303" pitchFamily="18" charset="0"/>
              </a:rPr>
              <a:t>Circle vs. everything else (squares and triangles)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75E209-91E8-2249-9E49-C9769BCB3543}"/>
              </a:ext>
            </a:extLst>
          </p:cNvPr>
          <p:cNvGrpSpPr/>
          <p:nvPr/>
        </p:nvGrpSpPr>
        <p:grpSpPr>
          <a:xfrm>
            <a:off x="179067" y="2713390"/>
            <a:ext cx="4583042" cy="3036183"/>
            <a:chOff x="149700" y="2411963"/>
            <a:chExt cx="5197762" cy="3647753"/>
          </a:xfrm>
        </p:grpSpPr>
        <p:cxnSp>
          <p:nvCxnSpPr>
            <p:cNvPr id="9" name="Shape 637">
              <a:extLst>
                <a:ext uri="{FF2B5EF4-FFF2-40B4-BE49-F238E27FC236}">
                  <a16:creationId xmlns:a16="http://schemas.microsoft.com/office/drawing/2014/main" id="{0070B0D2-C2BA-0640-B548-7FAC475F557D}"/>
                </a:ext>
              </a:extLst>
            </p:cNvPr>
            <p:cNvCxnSpPr/>
            <p:nvPr/>
          </p:nvCxnSpPr>
          <p:spPr>
            <a:xfrm rot="10800000">
              <a:off x="698106" y="2722343"/>
              <a:ext cx="0" cy="289559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0" name="Shape 638">
              <a:extLst>
                <a:ext uri="{FF2B5EF4-FFF2-40B4-BE49-F238E27FC236}">
                  <a16:creationId xmlns:a16="http://schemas.microsoft.com/office/drawing/2014/main" id="{BEF194EE-2924-704B-BA6C-406D1746D7ED}"/>
                </a:ext>
              </a:extLst>
            </p:cNvPr>
            <p:cNvCxnSpPr/>
            <p:nvPr/>
          </p:nvCxnSpPr>
          <p:spPr>
            <a:xfrm>
              <a:off x="698106" y="5617942"/>
              <a:ext cx="39624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1" name="Shape 639">
              <a:extLst>
                <a:ext uri="{FF2B5EF4-FFF2-40B4-BE49-F238E27FC236}">
                  <a16:creationId xmlns:a16="http://schemas.microsoft.com/office/drawing/2014/main" id="{AC57EB10-8C0A-064A-8432-A83A18B9F6CC}"/>
                </a:ext>
              </a:extLst>
            </p:cNvPr>
            <p:cNvSpPr/>
            <p:nvPr/>
          </p:nvSpPr>
          <p:spPr>
            <a:xfrm>
              <a:off x="1002906" y="3484343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640">
              <a:extLst>
                <a:ext uri="{FF2B5EF4-FFF2-40B4-BE49-F238E27FC236}">
                  <a16:creationId xmlns:a16="http://schemas.microsoft.com/office/drawing/2014/main" id="{FA08E789-4F67-4E49-A47E-649DA7477462}"/>
                </a:ext>
              </a:extLst>
            </p:cNvPr>
            <p:cNvSpPr/>
            <p:nvPr/>
          </p:nvSpPr>
          <p:spPr>
            <a:xfrm>
              <a:off x="1155306" y="3941544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641">
              <a:extLst>
                <a:ext uri="{FF2B5EF4-FFF2-40B4-BE49-F238E27FC236}">
                  <a16:creationId xmlns:a16="http://schemas.microsoft.com/office/drawing/2014/main" id="{1C5E26C1-0684-5249-9F23-6D99C6D14493}"/>
                </a:ext>
              </a:extLst>
            </p:cNvPr>
            <p:cNvSpPr/>
            <p:nvPr/>
          </p:nvSpPr>
          <p:spPr>
            <a:xfrm>
              <a:off x="1612500" y="4506592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642">
              <a:extLst>
                <a:ext uri="{FF2B5EF4-FFF2-40B4-BE49-F238E27FC236}">
                  <a16:creationId xmlns:a16="http://schemas.microsoft.com/office/drawing/2014/main" id="{36C7A66F-133C-3444-B95A-52BB6F2B2513}"/>
                </a:ext>
              </a:extLst>
            </p:cNvPr>
            <p:cNvSpPr/>
            <p:nvPr/>
          </p:nvSpPr>
          <p:spPr>
            <a:xfrm>
              <a:off x="903613" y="4792465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643">
              <a:extLst>
                <a:ext uri="{FF2B5EF4-FFF2-40B4-BE49-F238E27FC236}">
                  <a16:creationId xmlns:a16="http://schemas.microsoft.com/office/drawing/2014/main" id="{83F1166B-195B-9F4A-8EC5-F07D67E30771}"/>
                </a:ext>
              </a:extLst>
            </p:cNvPr>
            <p:cNvSpPr/>
            <p:nvPr/>
          </p:nvSpPr>
          <p:spPr>
            <a:xfrm>
              <a:off x="1612500" y="5027268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644">
              <a:extLst>
                <a:ext uri="{FF2B5EF4-FFF2-40B4-BE49-F238E27FC236}">
                  <a16:creationId xmlns:a16="http://schemas.microsoft.com/office/drawing/2014/main" id="{9D5C466A-F871-7142-BD31-4C5689D6708C}"/>
                </a:ext>
              </a:extLst>
            </p:cNvPr>
            <p:cNvSpPr/>
            <p:nvPr/>
          </p:nvSpPr>
          <p:spPr>
            <a:xfrm>
              <a:off x="2298306" y="2798543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645">
              <a:extLst>
                <a:ext uri="{FF2B5EF4-FFF2-40B4-BE49-F238E27FC236}">
                  <a16:creationId xmlns:a16="http://schemas.microsoft.com/office/drawing/2014/main" id="{9DF0013B-BA2A-944B-A6A5-5EA450EE06B0}"/>
                </a:ext>
              </a:extLst>
            </p:cNvPr>
            <p:cNvSpPr/>
            <p:nvPr/>
          </p:nvSpPr>
          <p:spPr>
            <a:xfrm>
              <a:off x="2984106" y="3219506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646">
              <a:extLst>
                <a:ext uri="{FF2B5EF4-FFF2-40B4-BE49-F238E27FC236}">
                  <a16:creationId xmlns:a16="http://schemas.microsoft.com/office/drawing/2014/main" id="{D6B71F33-4E13-7A4B-A0A6-7A5E01E213FD}"/>
                </a:ext>
              </a:extLst>
            </p:cNvPr>
            <p:cNvSpPr/>
            <p:nvPr/>
          </p:nvSpPr>
          <p:spPr>
            <a:xfrm>
              <a:off x="2456479" y="3442678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647">
              <a:extLst>
                <a:ext uri="{FF2B5EF4-FFF2-40B4-BE49-F238E27FC236}">
                  <a16:creationId xmlns:a16="http://schemas.microsoft.com/office/drawing/2014/main" id="{FF5282B6-C839-4E47-8903-E54089EC4458}"/>
                </a:ext>
              </a:extLst>
            </p:cNvPr>
            <p:cNvSpPr/>
            <p:nvPr/>
          </p:nvSpPr>
          <p:spPr>
            <a:xfrm>
              <a:off x="3900813" y="2722343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649">
              <a:extLst>
                <a:ext uri="{FF2B5EF4-FFF2-40B4-BE49-F238E27FC236}">
                  <a16:creationId xmlns:a16="http://schemas.microsoft.com/office/drawing/2014/main" id="{14600B9F-3434-6B4D-8E7D-13810FA3CC32}"/>
                </a:ext>
              </a:extLst>
            </p:cNvPr>
            <p:cNvSpPr/>
            <p:nvPr/>
          </p:nvSpPr>
          <p:spPr>
            <a:xfrm>
              <a:off x="3060306" y="3903443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651">
              <a:extLst>
                <a:ext uri="{FF2B5EF4-FFF2-40B4-BE49-F238E27FC236}">
                  <a16:creationId xmlns:a16="http://schemas.microsoft.com/office/drawing/2014/main" id="{7C5D89BC-1A2A-064A-920B-D6D376D13990}"/>
                </a:ext>
              </a:extLst>
            </p:cNvPr>
            <p:cNvSpPr txBox="1"/>
            <p:nvPr/>
          </p:nvSpPr>
          <p:spPr>
            <a:xfrm>
              <a:off x="149700" y="2574827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22" name="Shape 652">
              <a:extLst>
                <a:ext uri="{FF2B5EF4-FFF2-40B4-BE49-F238E27FC236}">
                  <a16:creationId xmlns:a16="http://schemas.microsoft.com/office/drawing/2014/main" id="{9B35CAB1-A4AA-5D44-8761-31CFBA1526E5}"/>
                </a:ext>
              </a:extLst>
            </p:cNvPr>
            <p:cNvSpPr txBox="1"/>
            <p:nvPr/>
          </p:nvSpPr>
          <p:spPr>
            <a:xfrm>
              <a:off x="4661662" y="5751916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  <p:sp>
          <p:nvSpPr>
            <p:cNvPr id="23" name="Isosceles Triangle 3">
              <a:extLst>
                <a:ext uri="{FF2B5EF4-FFF2-40B4-BE49-F238E27FC236}">
                  <a16:creationId xmlns:a16="http://schemas.microsoft.com/office/drawing/2014/main" id="{310D6867-C157-994F-B918-BDBBD388919F}"/>
                </a:ext>
              </a:extLst>
            </p:cNvPr>
            <p:cNvSpPr/>
            <p:nvPr/>
          </p:nvSpPr>
          <p:spPr>
            <a:xfrm>
              <a:off x="2837479" y="4506592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5">
              <a:extLst>
                <a:ext uri="{FF2B5EF4-FFF2-40B4-BE49-F238E27FC236}">
                  <a16:creationId xmlns:a16="http://schemas.microsoft.com/office/drawing/2014/main" id="{D520B721-A7C7-A141-B7DA-4FE5E9168804}"/>
                </a:ext>
              </a:extLst>
            </p:cNvPr>
            <p:cNvSpPr/>
            <p:nvPr/>
          </p:nvSpPr>
          <p:spPr>
            <a:xfrm>
              <a:off x="3598899" y="4222078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6">
              <a:extLst>
                <a:ext uri="{FF2B5EF4-FFF2-40B4-BE49-F238E27FC236}">
                  <a16:creationId xmlns:a16="http://schemas.microsoft.com/office/drawing/2014/main" id="{08B50BD4-0265-9D43-BCA9-FD94DE2839DA}"/>
                </a:ext>
              </a:extLst>
            </p:cNvPr>
            <p:cNvSpPr/>
            <p:nvPr/>
          </p:nvSpPr>
          <p:spPr>
            <a:xfrm>
              <a:off x="3586399" y="4985779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7">
              <a:extLst>
                <a:ext uri="{FF2B5EF4-FFF2-40B4-BE49-F238E27FC236}">
                  <a16:creationId xmlns:a16="http://schemas.microsoft.com/office/drawing/2014/main" id="{5811030E-4147-C740-A96C-4C75A758DB05}"/>
                </a:ext>
              </a:extLst>
            </p:cNvPr>
            <p:cNvSpPr/>
            <p:nvPr/>
          </p:nvSpPr>
          <p:spPr>
            <a:xfrm>
              <a:off x="2747604" y="5039718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24A91A-7D5F-124E-8610-80CF0758D397}"/>
                </a:ext>
              </a:extLst>
            </p:cNvPr>
            <p:cNvCxnSpPr/>
            <p:nvPr/>
          </p:nvCxnSpPr>
          <p:spPr>
            <a:xfrm>
              <a:off x="1342959" y="2411963"/>
              <a:ext cx="1401798" cy="358641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597168-376C-E841-9B5C-043B7C2B34B0}"/>
              </a:ext>
            </a:extLst>
          </p:cNvPr>
          <p:cNvGrpSpPr/>
          <p:nvPr/>
        </p:nvGrpSpPr>
        <p:grpSpPr>
          <a:xfrm>
            <a:off x="4735483" y="2741692"/>
            <a:ext cx="3906796" cy="2817758"/>
            <a:chOff x="4866012" y="2505045"/>
            <a:chExt cx="5148613" cy="3353585"/>
          </a:xfrm>
        </p:grpSpPr>
        <p:cxnSp>
          <p:nvCxnSpPr>
            <p:cNvPr id="29" name="Shape 637">
              <a:extLst>
                <a:ext uri="{FF2B5EF4-FFF2-40B4-BE49-F238E27FC236}">
                  <a16:creationId xmlns:a16="http://schemas.microsoft.com/office/drawing/2014/main" id="{3DE5133D-4A73-5C4E-8009-650763CF3120}"/>
                </a:ext>
              </a:extLst>
            </p:cNvPr>
            <p:cNvCxnSpPr/>
            <p:nvPr/>
          </p:nvCxnSpPr>
          <p:spPr>
            <a:xfrm rot="10800000">
              <a:off x="5414418" y="2769141"/>
              <a:ext cx="0" cy="289559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0" name="Shape 638">
              <a:extLst>
                <a:ext uri="{FF2B5EF4-FFF2-40B4-BE49-F238E27FC236}">
                  <a16:creationId xmlns:a16="http://schemas.microsoft.com/office/drawing/2014/main" id="{C5A2488D-1048-6A4D-9934-E84E7C8DEB8B}"/>
                </a:ext>
              </a:extLst>
            </p:cNvPr>
            <p:cNvCxnSpPr/>
            <p:nvPr/>
          </p:nvCxnSpPr>
          <p:spPr>
            <a:xfrm>
              <a:off x="5414418" y="5664740"/>
              <a:ext cx="39624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31" name="Shape 639">
              <a:extLst>
                <a:ext uri="{FF2B5EF4-FFF2-40B4-BE49-F238E27FC236}">
                  <a16:creationId xmlns:a16="http://schemas.microsoft.com/office/drawing/2014/main" id="{C7D54228-1D4A-8944-AC21-1B31D81C49F4}"/>
                </a:ext>
              </a:extLst>
            </p:cNvPr>
            <p:cNvSpPr/>
            <p:nvPr/>
          </p:nvSpPr>
          <p:spPr>
            <a:xfrm>
              <a:off x="5719218" y="3531141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640">
              <a:extLst>
                <a:ext uri="{FF2B5EF4-FFF2-40B4-BE49-F238E27FC236}">
                  <a16:creationId xmlns:a16="http://schemas.microsoft.com/office/drawing/2014/main" id="{EFEC7C8D-A6E7-5842-9706-9111C70D8736}"/>
                </a:ext>
              </a:extLst>
            </p:cNvPr>
            <p:cNvSpPr/>
            <p:nvPr/>
          </p:nvSpPr>
          <p:spPr>
            <a:xfrm>
              <a:off x="5871618" y="3988342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641">
              <a:extLst>
                <a:ext uri="{FF2B5EF4-FFF2-40B4-BE49-F238E27FC236}">
                  <a16:creationId xmlns:a16="http://schemas.microsoft.com/office/drawing/2014/main" id="{EFB3B63A-C331-F34E-9825-5164A119DBDA}"/>
                </a:ext>
              </a:extLst>
            </p:cNvPr>
            <p:cNvSpPr/>
            <p:nvPr/>
          </p:nvSpPr>
          <p:spPr>
            <a:xfrm>
              <a:off x="6328812" y="4553390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642">
              <a:extLst>
                <a:ext uri="{FF2B5EF4-FFF2-40B4-BE49-F238E27FC236}">
                  <a16:creationId xmlns:a16="http://schemas.microsoft.com/office/drawing/2014/main" id="{62EAA741-52F2-2F41-AD2D-77AE14016796}"/>
                </a:ext>
              </a:extLst>
            </p:cNvPr>
            <p:cNvSpPr/>
            <p:nvPr/>
          </p:nvSpPr>
          <p:spPr>
            <a:xfrm>
              <a:off x="5619925" y="4839263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643">
              <a:extLst>
                <a:ext uri="{FF2B5EF4-FFF2-40B4-BE49-F238E27FC236}">
                  <a16:creationId xmlns:a16="http://schemas.microsoft.com/office/drawing/2014/main" id="{AF60A935-3570-CD45-BDC5-307EB8FC4DCD}"/>
                </a:ext>
              </a:extLst>
            </p:cNvPr>
            <p:cNvSpPr/>
            <p:nvPr/>
          </p:nvSpPr>
          <p:spPr>
            <a:xfrm>
              <a:off x="6328812" y="5074066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644">
              <a:extLst>
                <a:ext uri="{FF2B5EF4-FFF2-40B4-BE49-F238E27FC236}">
                  <a16:creationId xmlns:a16="http://schemas.microsoft.com/office/drawing/2014/main" id="{500D4816-AD18-334C-96F7-2C7C3C6A8470}"/>
                </a:ext>
              </a:extLst>
            </p:cNvPr>
            <p:cNvSpPr/>
            <p:nvPr/>
          </p:nvSpPr>
          <p:spPr>
            <a:xfrm>
              <a:off x="7014618" y="28453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645">
              <a:extLst>
                <a:ext uri="{FF2B5EF4-FFF2-40B4-BE49-F238E27FC236}">
                  <a16:creationId xmlns:a16="http://schemas.microsoft.com/office/drawing/2014/main" id="{D2C24BDB-956C-7C42-AB75-E1AC74684F06}"/>
                </a:ext>
              </a:extLst>
            </p:cNvPr>
            <p:cNvSpPr/>
            <p:nvPr/>
          </p:nvSpPr>
          <p:spPr>
            <a:xfrm>
              <a:off x="7700418" y="3266304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646">
              <a:extLst>
                <a:ext uri="{FF2B5EF4-FFF2-40B4-BE49-F238E27FC236}">
                  <a16:creationId xmlns:a16="http://schemas.microsoft.com/office/drawing/2014/main" id="{43121F96-F1FE-C941-B55F-A0B9F6AC97A8}"/>
                </a:ext>
              </a:extLst>
            </p:cNvPr>
            <p:cNvSpPr/>
            <p:nvPr/>
          </p:nvSpPr>
          <p:spPr>
            <a:xfrm>
              <a:off x="7172791" y="3489476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47">
              <a:extLst>
                <a:ext uri="{FF2B5EF4-FFF2-40B4-BE49-F238E27FC236}">
                  <a16:creationId xmlns:a16="http://schemas.microsoft.com/office/drawing/2014/main" id="{FD8906E4-886F-D947-8045-BD82D31DA7DA}"/>
                </a:ext>
              </a:extLst>
            </p:cNvPr>
            <p:cNvSpPr/>
            <p:nvPr/>
          </p:nvSpPr>
          <p:spPr>
            <a:xfrm>
              <a:off x="8617125" y="27691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649">
              <a:extLst>
                <a:ext uri="{FF2B5EF4-FFF2-40B4-BE49-F238E27FC236}">
                  <a16:creationId xmlns:a16="http://schemas.microsoft.com/office/drawing/2014/main" id="{5DCC799F-17D2-F44E-A5CF-D9EEFC615664}"/>
                </a:ext>
              </a:extLst>
            </p:cNvPr>
            <p:cNvSpPr/>
            <p:nvPr/>
          </p:nvSpPr>
          <p:spPr>
            <a:xfrm>
              <a:off x="7776618" y="39502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651">
              <a:extLst>
                <a:ext uri="{FF2B5EF4-FFF2-40B4-BE49-F238E27FC236}">
                  <a16:creationId xmlns:a16="http://schemas.microsoft.com/office/drawing/2014/main" id="{194E32AF-6F3A-E845-9477-CEA257499D9C}"/>
                </a:ext>
              </a:extLst>
            </p:cNvPr>
            <p:cNvSpPr txBox="1"/>
            <p:nvPr/>
          </p:nvSpPr>
          <p:spPr>
            <a:xfrm>
              <a:off x="4866012" y="2621625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42" name="Isosceles Triangle 44">
              <a:extLst>
                <a:ext uri="{FF2B5EF4-FFF2-40B4-BE49-F238E27FC236}">
                  <a16:creationId xmlns:a16="http://schemas.microsoft.com/office/drawing/2014/main" id="{3CD64897-4739-FE47-BAC7-36D995DF9F6B}"/>
                </a:ext>
              </a:extLst>
            </p:cNvPr>
            <p:cNvSpPr/>
            <p:nvPr/>
          </p:nvSpPr>
          <p:spPr>
            <a:xfrm>
              <a:off x="7553791" y="4553390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5">
              <a:extLst>
                <a:ext uri="{FF2B5EF4-FFF2-40B4-BE49-F238E27FC236}">
                  <a16:creationId xmlns:a16="http://schemas.microsoft.com/office/drawing/2014/main" id="{98A7924D-9590-FD41-B26D-FFE491D37BC5}"/>
                </a:ext>
              </a:extLst>
            </p:cNvPr>
            <p:cNvSpPr/>
            <p:nvPr/>
          </p:nvSpPr>
          <p:spPr>
            <a:xfrm>
              <a:off x="8315211" y="4268876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6">
              <a:extLst>
                <a:ext uri="{FF2B5EF4-FFF2-40B4-BE49-F238E27FC236}">
                  <a16:creationId xmlns:a16="http://schemas.microsoft.com/office/drawing/2014/main" id="{17273BDE-27CC-9F4C-AC19-E3C9D514D3AF}"/>
                </a:ext>
              </a:extLst>
            </p:cNvPr>
            <p:cNvSpPr/>
            <p:nvPr/>
          </p:nvSpPr>
          <p:spPr>
            <a:xfrm>
              <a:off x="8302711" y="5032577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7">
              <a:extLst>
                <a:ext uri="{FF2B5EF4-FFF2-40B4-BE49-F238E27FC236}">
                  <a16:creationId xmlns:a16="http://schemas.microsoft.com/office/drawing/2014/main" id="{E6F0655C-5F0B-E349-B562-A73E70B20610}"/>
                </a:ext>
              </a:extLst>
            </p:cNvPr>
            <p:cNvSpPr/>
            <p:nvPr/>
          </p:nvSpPr>
          <p:spPr>
            <a:xfrm>
              <a:off x="7463916" y="5086516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E74DA9-9583-CC42-80F4-F387FBD8BE01}"/>
                </a:ext>
              </a:extLst>
            </p:cNvPr>
            <p:cNvCxnSpPr/>
            <p:nvPr/>
          </p:nvCxnSpPr>
          <p:spPr>
            <a:xfrm>
              <a:off x="5327215" y="2505045"/>
              <a:ext cx="4687410" cy="3353585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7FFAA7-EB6F-7446-950F-03588C4847DC}"/>
              </a:ext>
            </a:extLst>
          </p:cNvPr>
          <p:cNvGrpSpPr/>
          <p:nvPr/>
        </p:nvGrpSpPr>
        <p:grpSpPr>
          <a:xfrm>
            <a:off x="8891117" y="2884878"/>
            <a:ext cx="3654108" cy="2674572"/>
            <a:chOff x="4866012" y="2621625"/>
            <a:chExt cx="4815605" cy="3183170"/>
          </a:xfrm>
        </p:grpSpPr>
        <p:cxnSp>
          <p:nvCxnSpPr>
            <p:cNvPr id="48" name="Shape 637">
              <a:extLst>
                <a:ext uri="{FF2B5EF4-FFF2-40B4-BE49-F238E27FC236}">
                  <a16:creationId xmlns:a16="http://schemas.microsoft.com/office/drawing/2014/main" id="{4207FF7F-2B8F-B44C-B22D-937FD2E72E23}"/>
                </a:ext>
              </a:extLst>
            </p:cNvPr>
            <p:cNvCxnSpPr/>
            <p:nvPr/>
          </p:nvCxnSpPr>
          <p:spPr>
            <a:xfrm rot="10800000">
              <a:off x="5414418" y="2769141"/>
              <a:ext cx="0" cy="289559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49" name="Shape 638">
              <a:extLst>
                <a:ext uri="{FF2B5EF4-FFF2-40B4-BE49-F238E27FC236}">
                  <a16:creationId xmlns:a16="http://schemas.microsoft.com/office/drawing/2014/main" id="{E62A4AA7-9C8F-4546-8FCC-8688DF52AADB}"/>
                </a:ext>
              </a:extLst>
            </p:cNvPr>
            <p:cNvCxnSpPr/>
            <p:nvPr/>
          </p:nvCxnSpPr>
          <p:spPr>
            <a:xfrm>
              <a:off x="5414418" y="5664740"/>
              <a:ext cx="39624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50" name="Shape 639">
              <a:extLst>
                <a:ext uri="{FF2B5EF4-FFF2-40B4-BE49-F238E27FC236}">
                  <a16:creationId xmlns:a16="http://schemas.microsoft.com/office/drawing/2014/main" id="{6885AD46-3682-D24E-B642-34F6BA6A275F}"/>
                </a:ext>
              </a:extLst>
            </p:cNvPr>
            <p:cNvSpPr/>
            <p:nvPr/>
          </p:nvSpPr>
          <p:spPr>
            <a:xfrm>
              <a:off x="5719218" y="3531141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640">
              <a:extLst>
                <a:ext uri="{FF2B5EF4-FFF2-40B4-BE49-F238E27FC236}">
                  <a16:creationId xmlns:a16="http://schemas.microsoft.com/office/drawing/2014/main" id="{1592449C-D519-3049-A765-82E7CBC3CBE8}"/>
                </a:ext>
              </a:extLst>
            </p:cNvPr>
            <p:cNvSpPr/>
            <p:nvPr/>
          </p:nvSpPr>
          <p:spPr>
            <a:xfrm>
              <a:off x="5871618" y="3988342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641">
              <a:extLst>
                <a:ext uri="{FF2B5EF4-FFF2-40B4-BE49-F238E27FC236}">
                  <a16:creationId xmlns:a16="http://schemas.microsoft.com/office/drawing/2014/main" id="{C04E7020-0EFD-CD4D-B655-121D7DD8D891}"/>
                </a:ext>
              </a:extLst>
            </p:cNvPr>
            <p:cNvSpPr/>
            <p:nvPr/>
          </p:nvSpPr>
          <p:spPr>
            <a:xfrm>
              <a:off x="6328812" y="4553390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642">
              <a:extLst>
                <a:ext uri="{FF2B5EF4-FFF2-40B4-BE49-F238E27FC236}">
                  <a16:creationId xmlns:a16="http://schemas.microsoft.com/office/drawing/2014/main" id="{207F49F3-C9F9-2144-81A3-8F91F7E714BE}"/>
                </a:ext>
              </a:extLst>
            </p:cNvPr>
            <p:cNvSpPr/>
            <p:nvPr/>
          </p:nvSpPr>
          <p:spPr>
            <a:xfrm>
              <a:off x="5619925" y="4839263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643">
              <a:extLst>
                <a:ext uri="{FF2B5EF4-FFF2-40B4-BE49-F238E27FC236}">
                  <a16:creationId xmlns:a16="http://schemas.microsoft.com/office/drawing/2014/main" id="{50FB47A4-5555-F141-BB13-C31F6D0537CA}"/>
                </a:ext>
              </a:extLst>
            </p:cNvPr>
            <p:cNvSpPr/>
            <p:nvPr/>
          </p:nvSpPr>
          <p:spPr>
            <a:xfrm>
              <a:off x="6328812" y="5074066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644">
              <a:extLst>
                <a:ext uri="{FF2B5EF4-FFF2-40B4-BE49-F238E27FC236}">
                  <a16:creationId xmlns:a16="http://schemas.microsoft.com/office/drawing/2014/main" id="{8D5759BF-6918-F94E-AFE0-B707AFC296DF}"/>
                </a:ext>
              </a:extLst>
            </p:cNvPr>
            <p:cNvSpPr/>
            <p:nvPr/>
          </p:nvSpPr>
          <p:spPr>
            <a:xfrm>
              <a:off x="7014618" y="28453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645">
              <a:extLst>
                <a:ext uri="{FF2B5EF4-FFF2-40B4-BE49-F238E27FC236}">
                  <a16:creationId xmlns:a16="http://schemas.microsoft.com/office/drawing/2014/main" id="{52C4C4F3-A478-FC46-A86C-02518E555F21}"/>
                </a:ext>
              </a:extLst>
            </p:cNvPr>
            <p:cNvSpPr/>
            <p:nvPr/>
          </p:nvSpPr>
          <p:spPr>
            <a:xfrm>
              <a:off x="7700418" y="3266304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646">
              <a:extLst>
                <a:ext uri="{FF2B5EF4-FFF2-40B4-BE49-F238E27FC236}">
                  <a16:creationId xmlns:a16="http://schemas.microsoft.com/office/drawing/2014/main" id="{7DAF09D7-3429-FE46-9CC8-61A103EB2588}"/>
                </a:ext>
              </a:extLst>
            </p:cNvPr>
            <p:cNvSpPr/>
            <p:nvPr/>
          </p:nvSpPr>
          <p:spPr>
            <a:xfrm>
              <a:off x="7172791" y="3489476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647">
              <a:extLst>
                <a:ext uri="{FF2B5EF4-FFF2-40B4-BE49-F238E27FC236}">
                  <a16:creationId xmlns:a16="http://schemas.microsoft.com/office/drawing/2014/main" id="{AC2AE7E2-3154-2042-9361-F5E9AB93B62A}"/>
                </a:ext>
              </a:extLst>
            </p:cNvPr>
            <p:cNvSpPr/>
            <p:nvPr/>
          </p:nvSpPr>
          <p:spPr>
            <a:xfrm>
              <a:off x="8617125" y="27691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649">
              <a:extLst>
                <a:ext uri="{FF2B5EF4-FFF2-40B4-BE49-F238E27FC236}">
                  <a16:creationId xmlns:a16="http://schemas.microsoft.com/office/drawing/2014/main" id="{37C401B7-4373-0A4C-9D1D-0F03515F1B83}"/>
                </a:ext>
              </a:extLst>
            </p:cNvPr>
            <p:cNvSpPr/>
            <p:nvPr/>
          </p:nvSpPr>
          <p:spPr>
            <a:xfrm>
              <a:off x="7776618" y="39502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51">
              <a:extLst>
                <a:ext uri="{FF2B5EF4-FFF2-40B4-BE49-F238E27FC236}">
                  <a16:creationId xmlns:a16="http://schemas.microsoft.com/office/drawing/2014/main" id="{C8A2CAA2-E3D4-B247-B4A2-C51C0FEADD07}"/>
                </a:ext>
              </a:extLst>
            </p:cNvPr>
            <p:cNvSpPr txBox="1"/>
            <p:nvPr/>
          </p:nvSpPr>
          <p:spPr>
            <a:xfrm>
              <a:off x="4866012" y="2621625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61" name="Isosceles Triangle 87">
              <a:extLst>
                <a:ext uri="{FF2B5EF4-FFF2-40B4-BE49-F238E27FC236}">
                  <a16:creationId xmlns:a16="http://schemas.microsoft.com/office/drawing/2014/main" id="{BCDF5DAB-F572-1145-9AA0-9CBC1D2063C6}"/>
                </a:ext>
              </a:extLst>
            </p:cNvPr>
            <p:cNvSpPr/>
            <p:nvPr/>
          </p:nvSpPr>
          <p:spPr>
            <a:xfrm>
              <a:off x="7553791" y="4553390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88">
              <a:extLst>
                <a:ext uri="{FF2B5EF4-FFF2-40B4-BE49-F238E27FC236}">
                  <a16:creationId xmlns:a16="http://schemas.microsoft.com/office/drawing/2014/main" id="{209CDD6A-F879-DC4E-A9BD-44189E0AA70F}"/>
                </a:ext>
              </a:extLst>
            </p:cNvPr>
            <p:cNvSpPr/>
            <p:nvPr/>
          </p:nvSpPr>
          <p:spPr>
            <a:xfrm>
              <a:off x="8315211" y="4268876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89">
              <a:extLst>
                <a:ext uri="{FF2B5EF4-FFF2-40B4-BE49-F238E27FC236}">
                  <a16:creationId xmlns:a16="http://schemas.microsoft.com/office/drawing/2014/main" id="{C35A07BE-BBF3-9647-8665-7EAE9F53D6E9}"/>
                </a:ext>
              </a:extLst>
            </p:cNvPr>
            <p:cNvSpPr/>
            <p:nvPr/>
          </p:nvSpPr>
          <p:spPr>
            <a:xfrm>
              <a:off x="8302711" y="5032577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90">
              <a:extLst>
                <a:ext uri="{FF2B5EF4-FFF2-40B4-BE49-F238E27FC236}">
                  <a16:creationId xmlns:a16="http://schemas.microsoft.com/office/drawing/2014/main" id="{32B4C3BB-72A8-8542-A6E5-91B7F2BB09F6}"/>
                </a:ext>
              </a:extLst>
            </p:cNvPr>
            <p:cNvSpPr/>
            <p:nvPr/>
          </p:nvSpPr>
          <p:spPr>
            <a:xfrm>
              <a:off x="7463916" y="5086516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EA1919A-6A34-E14C-81CC-A5ED899DED07}"/>
                </a:ext>
              </a:extLst>
            </p:cNvPr>
            <p:cNvCxnSpPr/>
            <p:nvPr/>
          </p:nvCxnSpPr>
          <p:spPr>
            <a:xfrm flipV="1">
              <a:off x="6402906" y="2953120"/>
              <a:ext cx="3278711" cy="2851675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D3167E4-1D8E-DD49-9590-9B4C64DD531B}"/>
              </a:ext>
            </a:extLst>
          </p:cNvPr>
          <p:cNvSpPr txBox="1"/>
          <p:nvPr/>
        </p:nvSpPr>
        <p:spPr>
          <a:xfrm>
            <a:off x="5090276" y="5938569"/>
            <a:ext cx="3552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2000" dirty="0">
                <a:latin typeface="Georgia" panose="02040502050405020303" pitchFamily="18" charset="0"/>
              </a:rPr>
              <a:t>Squares vs. everything else (circles and triangles)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04564C-5DD2-CE49-A7D7-DC4992251FBD}"/>
              </a:ext>
            </a:extLst>
          </p:cNvPr>
          <p:cNvSpPr txBox="1"/>
          <p:nvPr/>
        </p:nvSpPr>
        <p:spPr>
          <a:xfrm>
            <a:off x="9304270" y="5938569"/>
            <a:ext cx="3552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2000" dirty="0">
                <a:latin typeface="Georgia" panose="02040502050405020303" pitchFamily="18" charset="0"/>
              </a:rPr>
              <a:t>Squares vs. everything else (circles and triangles)</a:t>
            </a:r>
          </a:p>
        </p:txBody>
      </p:sp>
    </p:spTree>
    <p:extLst>
      <p:ext uri="{BB962C8B-B14F-4D97-AF65-F5344CB8AC3E}">
        <p14:creationId xmlns:p14="http://schemas.microsoft.com/office/powerpoint/2010/main" val="265750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5"/>
            <a:ext cx="5146675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WHAT IS LOGISTIC REGRESSION?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D722F-D0A4-0D49-B8BF-4C3CD2029F5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A linear approach to solving a classification problem. </a:t>
            </a: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It will use a linear regression </a:t>
            </a: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style</a:t>
            </a: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 approach to predict the class of an item yet retain the interpretability of linear regression model.</a:t>
            </a:r>
          </a:p>
        </p:txBody>
      </p:sp>
      <p:pic>
        <p:nvPicPr>
          <p:cNvPr id="5" name="Shape 322">
            <a:extLst>
              <a:ext uri="{FF2B5EF4-FFF2-40B4-BE49-F238E27FC236}">
                <a16:creationId xmlns:a16="http://schemas.microsoft.com/office/drawing/2014/main" id="{8FA4490C-7D10-EE4E-BA9F-122B0B5DE8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987" y="3904057"/>
            <a:ext cx="5064181" cy="2532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040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>
                <a:solidFill>
                  <a:srgbClr val="FFFFFF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Confusion matrices allow for the interpretation of correct and incorrect predictions for </a:t>
            </a:r>
            <a:r>
              <a:rPr lang="en-US" sz="2000" i="1" dirty="0">
                <a:latin typeface="Georgia"/>
                <a:ea typeface="Georgia"/>
                <a:cs typeface="Georgia"/>
                <a:sym typeface="Georgia"/>
              </a:rPr>
              <a:t>each class label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.  </a:t>
            </a:r>
            <a:endParaRPr sz="20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Shape 466">
            <a:extLst>
              <a:ext uri="{FF2B5EF4-FFF2-40B4-BE49-F238E27FC236}">
                <a16:creationId xmlns:a16="http://schemas.microsoft.com/office/drawing/2014/main" id="{D7D9A6A7-CAE4-3F49-AF95-98F25F33AE52}"/>
              </a:ext>
            </a:extLst>
          </p:cNvPr>
          <p:cNvSpPr txBox="1">
            <a:spLocks/>
          </p:cNvSpPr>
          <p:nvPr/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CONFUSION MATRIX</a:t>
            </a:r>
          </a:p>
          <a:p>
            <a:endParaRPr lang="en-US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pic>
        <p:nvPicPr>
          <p:cNvPr id="9" name="Shape 503">
            <a:extLst>
              <a:ext uri="{FF2B5EF4-FFF2-40B4-BE49-F238E27FC236}">
                <a16:creationId xmlns:a16="http://schemas.microsoft.com/office/drawing/2014/main" id="{FD829180-E988-214F-8E55-A2074068A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357" y="2386162"/>
            <a:ext cx="10053510" cy="4295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555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674">
            <a:extLst>
              <a:ext uri="{FF2B5EF4-FFF2-40B4-BE49-F238E27FC236}">
                <a16:creationId xmlns:a16="http://schemas.microsoft.com/office/drawing/2014/main" id="{0A65F0CF-6E37-EC41-A866-2CB25EDB3B0E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ERROR TYPES</a:t>
            </a:r>
          </a:p>
        </p:txBody>
      </p:sp>
      <p:cxnSp>
        <p:nvCxnSpPr>
          <p:cNvPr id="6" name="Shape 73">
            <a:extLst>
              <a:ext uri="{FF2B5EF4-FFF2-40B4-BE49-F238E27FC236}">
                <a16:creationId xmlns:a16="http://schemas.microsoft.com/office/drawing/2014/main" id="{14D6DB16-4CC5-204F-9F19-3D2ACE03FDE3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7" name="Shape 353" descr="Image">
            <a:extLst>
              <a:ext uri="{FF2B5EF4-FFF2-40B4-BE49-F238E27FC236}">
                <a16:creationId xmlns:a16="http://schemas.microsoft.com/office/drawing/2014/main" id="{C3B209B8-E8B8-684F-BDD0-2478BE1CE97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91">
            <a:extLst>
              <a:ext uri="{FF2B5EF4-FFF2-40B4-BE49-F238E27FC236}">
                <a16:creationId xmlns:a16="http://schemas.microsoft.com/office/drawing/2014/main" id="{CB0434A3-C36E-744E-A83D-F141F39FFA1E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32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4B6B9-F63C-F14F-AC6B-3E715DD3F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85" y="1510050"/>
            <a:ext cx="6326229" cy="47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41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Confusion matrices allow for the interpretation of correct and incorrect predictions for </a:t>
            </a:r>
            <a:r>
              <a:rPr lang="en-US" sz="2000" i="1" dirty="0">
                <a:latin typeface="Georgia"/>
                <a:ea typeface="Georgia"/>
                <a:cs typeface="Georgia"/>
                <a:sym typeface="Georgia"/>
              </a:rPr>
              <a:t>each class label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.  </a:t>
            </a:r>
            <a:endParaRPr sz="20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Shape 466">
            <a:extLst>
              <a:ext uri="{FF2B5EF4-FFF2-40B4-BE49-F238E27FC236}">
                <a16:creationId xmlns:a16="http://schemas.microsoft.com/office/drawing/2014/main" id="{D7D9A6A7-CAE4-3F49-AF95-98F25F33AE52}"/>
              </a:ext>
            </a:extLst>
          </p:cNvPr>
          <p:cNvSpPr txBox="1">
            <a:spLocks/>
          </p:cNvSpPr>
          <p:nvPr/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CONFUSION MATRIX</a:t>
            </a:r>
          </a:p>
          <a:p>
            <a:endParaRPr lang="en-US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2D047D-E387-5943-95B4-2FE35E999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894849"/>
              </p:ext>
            </p:extLst>
          </p:nvPr>
        </p:nvGraphicFramePr>
        <p:xfrm>
          <a:off x="2402307" y="3651250"/>
          <a:ext cx="3494423" cy="1719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963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Georgia" panose="02040502050405020303" pitchFamily="18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Georgia" panose="02040502050405020303" pitchFamily="18" charset="0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63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Georgia" panose="02040502050405020303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Georgia" panose="02040502050405020303" pitchFamily="18" charset="0"/>
                        </a:rPr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6E6D21-34B4-8C45-A8B3-F532AAAF914D}"/>
              </a:ext>
            </a:extLst>
          </p:cNvPr>
          <p:cNvSpPr txBox="1"/>
          <p:nvPr/>
        </p:nvSpPr>
        <p:spPr>
          <a:xfrm>
            <a:off x="2402307" y="3187439"/>
            <a:ext cx="192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Pregnant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01EA1-E643-734B-A965-879A2D2F8A94}"/>
              </a:ext>
            </a:extLst>
          </p:cNvPr>
          <p:cNvSpPr txBox="1"/>
          <p:nvPr/>
        </p:nvSpPr>
        <p:spPr>
          <a:xfrm>
            <a:off x="4438925" y="3187438"/>
            <a:ext cx="192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Pregnant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7077C-9529-3F41-B768-C1222C4395B1}"/>
              </a:ext>
            </a:extLst>
          </p:cNvPr>
          <p:cNvSpPr txBox="1"/>
          <p:nvPr/>
        </p:nvSpPr>
        <p:spPr>
          <a:xfrm>
            <a:off x="3300626" y="2745906"/>
            <a:ext cx="176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Georgia" panose="02040502050405020303" pitchFamily="18" charset="0"/>
              </a:rPr>
              <a:t>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495D4-E9A1-F849-9A1E-4BB276318E39}"/>
              </a:ext>
            </a:extLst>
          </p:cNvPr>
          <p:cNvSpPr txBox="1"/>
          <p:nvPr/>
        </p:nvSpPr>
        <p:spPr>
          <a:xfrm>
            <a:off x="1013198" y="3936920"/>
            <a:ext cx="192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Pregnant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68790-5F97-4340-8F29-7B506660ACB7}"/>
              </a:ext>
            </a:extLst>
          </p:cNvPr>
          <p:cNvSpPr txBox="1"/>
          <p:nvPr/>
        </p:nvSpPr>
        <p:spPr>
          <a:xfrm>
            <a:off x="1017050" y="4881324"/>
            <a:ext cx="192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Pregnant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46FF4-AE95-7E47-894A-09FE3AE4BD88}"/>
              </a:ext>
            </a:extLst>
          </p:cNvPr>
          <p:cNvSpPr txBox="1"/>
          <p:nvPr/>
        </p:nvSpPr>
        <p:spPr>
          <a:xfrm>
            <a:off x="6004489" y="3055586"/>
            <a:ext cx="61679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What are the number of true positives?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What are the number of false negatives?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What are the number of false positives?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What are the number of true negatives?</a:t>
            </a:r>
          </a:p>
        </p:txBody>
      </p:sp>
    </p:spTree>
    <p:extLst>
      <p:ext uri="{BB962C8B-B14F-4D97-AF65-F5344CB8AC3E}">
        <p14:creationId xmlns:p14="http://schemas.microsoft.com/office/powerpoint/2010/main" val="2368663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body" idx="2"/>
          </p:nvPr>
        </p:nvSpPr>
        <p:spPr>
          <a:xfrm>
            <a:off x="1253514" y="1757164"/>
            <a:ext cx="10138386" cy="17639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03200">
              <a:lnSpc>
                <a:spcPct val="100000"/>
              </a:lnSpc>
              <a:spcBef>
                <a:spcPts val="0"/>
              </a:spcBef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true positive rate (TPR)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dirty="0"/>
              <a:t>measures the proportion of actual positives that are correctly identified as such (e.g., the percentage of sick people who are correctly identified as having the condition).</a:t>
            </a:r>
            <a:endParaRPr lang="en-US"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Shape 466">
            <a:extLst>
              <a:ext uri="{FF2B5EF4-FFF2-40B4-BE49-F238E27FC236}">
                <a16:creationId xmlns:a16="http://schemas.microsoft.com/office/drawing/2014/main" id="{F39019CC-A892-0C41-AB6B-C9C05AC7871D}"/>
              </a:ext>
            </a:extLst>
          </p:cNvPr>
          <p:cNvSpPr txBox="1">
            <a:spLocks/>
          </p:cNvSpPr>
          <p:nvPr/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TRUE POSITIVE RATE</a:t>
            </a:r>
          </a:p>
          <a:p>
            <a:endParaRPr lang="en-US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pic>
        <p:nvPicPr>
          <p:cNvPr id="10" name="Shape 503">
            <a:extLst>
              <a:ext uri="{FF2B5EF4-FFF2-40B4-BE49-F238E27FC236}">
                <a16:creationId xmlns:a16="http://schemas.microsoft.com/office/drawing/2014/main" id="{BCD590A1-DC31-CE44-A0FB-6284B9A966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456" y="3157649"/>
            <a:ext cx="7403888" cy="31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503">
            <a:extLst>
              <a:ext uri="{FF2B5EF4-FFF2-40B4-BE49-F238E27FC236}">
                <a16:creationId xmlns:a16="http://schemas.microsoft.com/office/drawing/2014/main" id="{60342EF3-FB3D-1948-8EC8-2B07D4401E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456" y="3157649"/>
            <a:ext cx="7403888" cy="31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 txBox="1">
            <a:spLocks noGrp="1"/>
          </p:cNvSpPr>
          <p:nvPr>
            <p:ph type="body" idx="2"/>
          </p:nvPr>
        </p:nvSpPr>
        <p:spPr>
          <a:xfrm>
            <a:off x="1253514" y="1757164"/>
            <a:ext cx="10887686" cy="17639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03200">
              <a:lnSpc>
                <a:spcPct val="100000"/>
              </a:lnSpc>
              <a:spcBef>
                <a:spcPts val="0"/>
              </a:spcBef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false positive rate (FPR) </a:t>
            </a:r>
            <a:r>
              <a:rPr lang="en-US" dirty="0"/>
              <a:t>is calculated as the ratio between the number of negative events wrongly categorized as positive (false positives) and the total number of actual negative events (regardless of classification).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Shape 466">
            <a:extLst>
              <a:ext uri="{FF2B5EF4-FFF2-40B4-BE49-F238E27FC236}">
                <a16:creationId xmlns:a16="http://schemas.microsoft.com/office/drawing/2014/main" id="{F39019CC-A892-0C41-AB6B-C9C05AC7871D}"/>
              </a:ext>
            </a:extLst>
          </p:cNvPr>
          <p:cNvSpPr txBox="1">
            <a:spLocks/>
          </p:cNvSpPr>
          <p:nvPr/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FALSE POSITIVE RATE</a:t>
            </a:r>
          </a:p>
          <a:p>
            <a:endParaRPr lang="en-US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523873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body" idx="2"/>
          </p:nvPr>
        </p:nvSpPr>
        <p:spPr>
          <a:xfrm>
            <a:off x="1253514" y="1757164"/>
            <a:ext cx="9985986" cy="17639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>
              <a:spcBef>
                <a:spcPts val="0"/>
              </a:spcBef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Precision and recall, metrics built from the confusion matrix, focus on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information retrieval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, particularly when one class is more interesting than the other.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 example, we may want to predict if a person will be a customer.  We care much more about people who will be a customer of ours than people who won’t.</a:t>
            </a:r>
          </a:p>
        </p:txBody>
      </p:sp>
      <p:sp>
        <p:nvSpPr>
          <p:cNvPr id="8" name="Shape 466">
            <a:extLst>
              <a:ext uri="{FF2B5EF4-FFF2-40B4-BE49-F238E27FC236}">
                <a16:creationId xmlns:a16="http://schemas.microsoft.com/office/drawing/2014/main" id="{F39019CC-A892-0C41-AB6B-C9C05AC7871D}"/>
              </a:ext>
            </a:extLst>
          </p:cNvPr>
          <p:cNvSpPr txBox="1">
            <a:spLocks/>
          </p:cNvSpPr>
          <p:nvPr/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PRECISION AND RECALL</a:t>
            </a:r>
          </a:p>
          <a:p>
            <a:endParaRPr lang="en-US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73934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body" idx="2"/>
          </p:nvPr>
        </p:nvSpPr>
        <p:spPr>
          <a:xfrm>
            <a:off x="1253514" y="1757164"/>
            <a:ext cx="9985986" cy="17639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>
              <a:spcBef>
                <a:spcPts val="0"/>
              </a:spcBef>
              <a:buSzPts val="2800"/>
              <a:buFont typeface="Georgia"/>
              <a:buChar char="‣"/>
            </a:pP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Precision</a:t>
            </a: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 aims to product a high amount of relevancy instead of irrelevancy.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SzPts val="2800"/>
              <a:buFont typeface="Georgia"/>
              <a:buChar char="‣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Precision asks, “Out of all of our positive predictions (both true positive and false positive), how many were correct?”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SzPts val="2800"/>
              <a:buFont typeface="Georgia"/>
              <a:buChar char="‣"/>
            </a:pP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Recall</a:t>
            </a: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 aims to see how well a model returns specific data (literally, checking whether the model can </a:t>
            </a: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recall</a:t>
            </a: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 what a class label looked like).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SzPts val="2800"/>
              <a:buFont typeface="Georgia"/>
              <a:buChar char="‣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Recall asks, “Out of all of our positive class labels, how many were identified?”</a:t>
            </a:r>
          </a:p>
        </p:txBody>
      </p:sp>
      <p:sp>
        <p:nvSpPr>
          <p:cNvPr id="8" name="Shape 466">
            <a:extLst>
              <a:ext uri="{FF2B5EF4-FFF2-40B4-BE49-F238E27FC236}">
                <a16:creationId xmlns:a16="http://schemas.microsoft.com/office/drawing/2014/main" id="{F39019CC-A892-0C41-AB6B-C9C05AC7871D}"/>
              </a:ext>
            </a:extLst>
          </p:cNvPr>
          <p:cNvSpPr txBox="1">
            <a:spLocks/>
          </p:cNvSpPr>
          <p:nvPr/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PRECISION AND RECALL</a:t>
            </a:r>
          </a:p>
          <a:p>
            <a:endParaRPr lang="en-US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995871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6716" y="1371192"/>
            <a:ext cx="118230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lvl="0" indent="-256540">
              <a:buSzPts val="28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Recall is the count of predicted </a:t>
            </a:r>
            <a:r>
              <a:rPr lang="en-US" sz="2000" i="1" dirty="0">
                <a:latin typeface="Georgia"/>
                <a:ea typeface="Georgia"/>
                <a:cs typeface="Georgia"/>
                <a:sym typeface="Georgia"/>
              </a:rPr>
              <a:t>true positives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 over the total count of that class label.</a:t>
            </a:r>
          </a:p>
          <a:p>
            <a:pPr lvl="0"/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ts val="28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This is the same as True Positive Rate or </a:t>
            </a:r>
            <a:r>
              <a:rPr lang="en-US" sz="2000" i="1" dirty="0">
                <a:latin typeface="Georgia"/>
                <a:ea typeface="Georgia"/>
                <a:cs typeface="Georgia"/>
                <a:sym typeface="Georgia"/>
              </a:rPr>
              <a:t>sensitivity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sp>
        <p:nvSpPr>
          <p:cNvPr id="5" name="Shape 674">
            <a:extLst>
              <a:ext uri="{FF2B5EF4-FFF2-40B4-BE49-F238E27FC236}">
                <a16:creationId xmlns:a16="http://schemas.microsoft.com/office/drawing/2014/main" id="{0A65F0CF-6E37-EC41-A866-2CB25EDB3B0E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RECALL</a:t>
            </a:r>
          </a:p>
        </p:txBody>
      </p:sp>
      <p:cxnSp>
        <p:nvCxnSpPr>
          <p:cNvPr id="6" name="Shape 73">
            <a:extLst>
              <a:ext uri="{FF2B5EF4-FFF2-40B4-BE49-F238E27FC236}">
                <a16:creationId xmlns:a16="http://schemas.microsoft.com/office/drawing/2014/main" id="{14D6DB16-4CC5-204F-9F19-3D2ACE03FDE3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7" name="Shape 353" descr="Image">
            <a:extLst>
              <a:ext uri="{FF2B5EF4-FFF2-40B4-BE49-F238E27FC236}">
                <a16:creationId xmlns:a16="http://schemas.microsoft.com/office/drawing/2014/main" id="{C3B209B8-E8B8-684F-BDD0-2478BE1CE97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91">
            <a:extLst>
              <a:ext uri="{FF2B5EF4-FFF2-40B4-BE49-F238E27FC236}">
                <a16:creationId xmlns:a16="http://schemas.microsoft.com/office/drawing/2014/main" id="{CB0434A3-C36E-744E-A83D-F141F39FFA1E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38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  <p:pic>
        <p:nvPicPr>
          <p:cNvPr id="9" name="Shape 558">
            <a:extLst>
              <a:ext uri="{FF2B5EF4-FFF2-40B4-BE49-F238E27FC236}">
                <a16:creationId xmlns:a16="http://schemas.microsoft.com/office/drawing/2014/main" id="{7EBEBC5A-F733-4A42-9ECE-BA48218A4F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550" y="2484730"/>
            <a:ext cx="8648700" cy="36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696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6716" y="1371192"/>
            <a:ext cx="118230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ts val="28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Imagine predicting the color of a marble as either red or green.  There are 10 of each.</a:t>
            </a:r>
          </a:p>
          <a:p>
            <a:pPr lvl="0"/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ts val="28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If the model identifies 8 of the green marbles as green, the recall is 8 / 10 = 0.80.  </a:t>
            </a:r>
          </a:p>
          <a:p>
            <a:pPr lvl="0"/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ts val="28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However, this says nothing of the number of </a:t>
            </a:r>
            <a:r>
              <a:rPr lang="en-US" sz="2000" i="1" dirty="0">
                <a:latin typeface="Georgia"/>
                <a:ea typeface="Georgia"/>
                <a:cs typeface="Georgia"/>
                <a:sym typeface="Georgia"/>
              </a:rPr>
              <a:t>red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 marbles that are also identified as green.</a:t>
            </a:r>
          </a:p>
        </p:txBody>
      </p:sp>
      <p:sp>
        <p:nvSpPr>
          <p:cNvPr id="5" name="Shape 674">
            <a:extLst>
              <a:ext uri="{FF2B5EF4-FFF2-40B4-BE49-F238E27FC236}">
                <a16:creationId xmlns:a16="http://schemas.microsoft.com/office/drawing/2014/main" id="{0A65F0CF-6E37-EC41-A866-2CB25EDB3B0E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RECALL</a:t>
            </a:r>
          </a:p>
        </p:txBody>
      </p:sp>
      <p:cxnSp>
        <p:nvCxnSpPr>
          <p:cNvPr id="6" name="Shape 73">
            <a:extLst>
              <a:ext uri="{FF2B5EF4-FFF2-40B4-BE49-F238E27FC236}">
                <a16:creationId xmlns:a16="http://schemas.microsoft.com/office/drawing/2014/main" id="{14D6DB16-4CC5-204F-9F19-3D2ACE03FDE3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7" name="Shape 353" descr="Image">
            <a:extLst>
              <a:ext uri="{FF2B5EF4-FFF2-40B4-BE49-F238E27FC236}">
                <a16:creationId xmlns:a16="http://schemas.microsoft.com/office/drawing/2014/main" id="{C3B209B8-E8B8-684F-BDD0-2478BE1CE97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91">
            <a:extLst>
              <a:ext uri="{FF2B5EF4-FFF2-40B4-BE49-F238E27FC236}">
                <a16:creationId xmlns:a16="http://schemas.microsoft.com/office/drawing/2014/main" id="{CB0434A3-C36E-744E-A83D-F141F39FFA1E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39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  <p:pic>
        <p:nvPicPr>
          <p:cNvPr id="9" name="Shape 558">
            <a:extLst>
              <a:ext uri="{FF2B5EF4-FFF2-40B4-BE49-F238E27FC236}">
                <a16:creationId xmlns:a16="http://schemas.microsoft.com/office/drawing/2014/main" id="{7EBEBC5A-F733-4A42-9ECE-BA48218A4F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400" y="3887577"/>
            <a:ext cx="5365750" cy="2292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18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WHY NOT 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LINEAR REGRESSION?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571">
            <a:extLst>
              <a:ext uri="{FF2B5EF4-FFF2-40B4-BE49-F238E27FC236}">
                <a16:creationId xmlns:a16="http://schemas.microsoft.com/office/drawing/2014/main" id="{90932055-039E-974B-8B82-6DE367DF81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908" y="2474608"/>
            <a:ext cx="86487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6716" y="1371192"/>
            <a:ext cx="11823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lvl="0" indent="-256540">
              <a:buSzPts val="28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Precision, or positive predicted value, is calculated as the count of predicted true positives over the count of all values predicted to be positive.</a:t>
            </a:r>
          </a:p>
        </p:txBody>
      </p:sp>
      <p:sp>
        <p:nvSpPr>
          <p:cNvPr id="5" name="Shape 674">
            <a:extLst>
              <a:ext uri="{FF2B5EF4-FFF2-40B4-BE49-F238E27FC236}">
                <a16:creationId xmlns:a16="http://schemas.microsoft.com/office/drawing/2014/main" id="{0A65F0CF-6E37-EC41-A866-2CB25EDB3B0E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PRECISION</a:t>
            </a:r>
          </a:p>
        </p:txBody>
      </p:sp>
      <p:cxnSp>
        <p:nvCxnSpPr>
          <p:cNvPr id="6" name="Shape 73">
            <a:extLst>
              <a:ext uri="{FF2B5EF4-FFF2-40B4-BE49-F238E27FC236}">
                <a16:creationId xmlns:a16="http://schemas.microsoft.com/office/drawing/2014/main" id="{14D6DB16-4CC5-204F-9F19-3D2ACE03FDE3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7" name="Shape 353" descr="Image">
            <a:extLst>
              <a:ext uri="{FF2B5EF4-FFF2-40B4-BE49-F238E27FC236}">
                <a16:creationId xmlns:a16="http://schemas.microsoft.com/office/drawing/2014/main" id="{C3B209B8-E8B8-684F-BDD0-2478BE1CE97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91">
            <a:extLst>
              <a:ext uri="{FF2B5EF4-FFF2-40B4-BE49-F238E27FC236}">
                <a16:creationId xmlns:a16="http://schemas.microsoft.com/office/drawing/2014/main" id="{CB0434A3-C36E-744E-A83D-F141F39FFA1E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40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2183695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571">
            <a:extLst>
              <a:ext uri="{FF2B5EF4-FFF2-40B4-BE49-F238E27FC236}">
                <a16:creationId xmlns:a16="http://schemas.microsoft.com/office/drawing/2014/main" id="{E621B934-C87C-1A4E-8905-203AA7D7F3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404" y="3825309"/>
            <a:ext cx="5613708" cy="239880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6716" y="1371192"/>
            <a:ext cx="118230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lvl="0" indent="-256540">
              <a:buSzPts val="28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If a model predicts 8 of the green marbles as green, then precision would be 1.00, because all marbles predicted as green were in fact green.</a:t>
            </a:r>
          </a:p>
          <a:p>
            <a:pPr lvl="0"/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ts val="28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Let’s assume all red marbles were predicted correctly, and 2 green were predicted as red.</a:t>
            </a:r>
          </a:p>
          <a:p>
            <a:pPr lvl="0"/>
            <a:endParaRPr lang="en-US" sz="20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ts val="2800"/>
              <a:buFont typeface="Georgia"/>
              <a:buChar char="‣"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The precision of red marbles would be 10 / (10 + 2) = 0.833.</a:t>
            </a:r>
          </a:p>
        </p:txBody>
      </p:sp>
      <p:sp>
        <p:nvSpPr>
          <p:cNvPr id="5" name="Shape 674">
            <a:extLst>
              <a:ext uri="{FF2B5EF4-FFF2-40B4-BE49-F238E27FC236}">
                <a16:creationId xmlns:a16="http://schemas.microsoft.com/office/drawing/2014/main" id="{0A65F0CF-6E37-EC41-A866-2CB25EDB3B0E}"/>
              </a:ext>
            </a:extLst>
          </p:cNvPr>
          <p:cNvSpPr/>
          <p:nvPr/>
        </p:nvSpPr>
        <p:spPr>
          <a:xfrm>
            <a:off x="634999" y="713154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PRECISION</a:t>
            </a:r>
          </a:p>
        </p:txBody>
      </p:sp>
      <p:cxnSp>
        <p:nvCxnSpPr>
          <p:cNvPr id="6" name="Shape 73">
            <a:extLst>
              <a:ext uri="{FF2B5EF4-FFF2-40B4-BE49-F238E27FC236}">
                <a16:creationId xmlns:a16="http://schemas.microsoft.com/office/drawing/2014/main" id="{14D6DB16-4CC5-204F-9F19-3D2ACE03FDE3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7" name="Shape 353" descr="Image">
            <a:extLst>
              <a:ext uri="{FF2B5EF4-FFF2-40B4-BE49-F238E27FC236}">
                <a16:creationId xmlns:a16="http://schemas.microsoft.com/office/drawing/2014/main" id="{C3B209B8-E8B8-684F-BDD0-2478BE1CE97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91">
            <a:extLst>
              <a:ext uri="{FF2B5EF4-FFF2-40B4-BE49-F238E27FC236}">
                <a16:creationId xmlns:a16="http://schemas.microsoft.com/office/drawing/2014/main" id="{CB0434A3-C36E-744E-A83D-F141F39FFA1E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41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3338548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body" idx="2"/>
          </p:nvPr>
        </p:nvSpPr>
        <p:spPr>
          <a:xfrm>
            <a:off x="1253514" y="1757164"/>
            <a:ext cx="9985986" cy="17639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03200">
              <a:lnSpc>
                <a:spcPct val="100000"/>
              </a:lnSpc>
              <a:spcBef>
                <a:spcPts val="0"/>
              </a:spcBef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This is where the </a:t>
            </a: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Receiver Operation Characteristic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(ROC) curve comes in handy.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032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curve is created by plotting the TPR against the FPR at various probability thresholds.</a:t>
            </a:r>
          </a:p>
          <a:p>
            <a:pPr marL="863600" lvl="1" indent="-203200">
              <a:buClr>
                <a:schemeClr val="dk1"/>
              </a:buClr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is where we toggle our threshold of </a:t>
            </a:r>
            <a:r>
              <a:rPr lang="en-US" sz="2800" i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0.5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03200">
              <a:lnSpc>
                <a:spcPct val="100000"/>
              </a:lnSpc>
              <a:spcBef>
                <a:spcPts val="0"/>
              </a:spcBef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Area Under the Curve (AUC) summarizes the impact of TPR and FPR in a single value.</a:t>
            </a:r>
          </a:p>
        </p:txBody>
      </p:sp>
      <p:sp>
        <p:nvSpPr>
          <p:cNvPr id="8" name="Shape 466">
            <a:extLst>
              <a:ext uri="{FF2B5EF4-FFF2-40B4-BE49-F238E27FC236}">
                <a16:creationId xmlns:a16="http://schemas.microsoft.com/office/drawing/2014/main" id="{F39019CC-A892-0C41-AB6B-C9C05AC7871D}"/>
              </a:ext>
            </a:extLst>
          </p:cNvPr>
          <p:cNvSpPr txBox="1">
            <a:spLocks/>
          </p:cNvSpPr>
          <p:nvPr/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ROC CURVE</a:t>
            </a:r>
          </a:p>
          <a:p>
            <a:endParaRPr lang="en-US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16769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can begin by plotting an individual TPR/FPR pair for one threshold.</a:t>
            </a:r>
          </a:p>
        </p:txBody>
      </p:sp>
      <p:sp>
        <p:nvSpPr>
          <p:cNvPr id="861" name="Shape 86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62" name="Shape 862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074220" cy="45556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5765800" y="2835564"/>
            <a:ext cx="4486565" cy="70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09382" y="2733964"/>
            <a:ext cx="23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this is for a default p = 0.5</a:t>
            </a:r>
          </a:p>
        </p:txBody>
      </p:sp>
      <p:cxnSp>
        <p:nvCxnSpPr>
          <p:cNvPr id="7" name="Shape 73">
            <a:extLst>
              <a:ext uri="{FF2B5EF4-FFF2-40B4-BE49-F238E27FC236}">
                <a16:creationId xmlns:a16="http://schemas.microsoft.com/office/drawing/2014/main" id="{79497588-F6B6-4B46-AF25-F3CF14F78245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8" name="Shape 353" descr="Image">
            <a:extLst>
              <a:ext uri="{FF2B5EF4-FFF2-40B4-BE49-F238E27FC236}">
                <a16:creationId xmlns:a16="http://schemas.microsoft.com/office/drawing/2014/main" id="{E23B95F6-1F3E-B147-8643-28EC0D8EB16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91">
            <a:extLst>
              <a:ext uri="{FF2B5EF4-FFF2-40B4-BE49-F238E27FC236}">
                <a16:creationId xmlns:a16="http://schemas.microsoft.com/office/drawing/2014/main" id="{62092B39-6B18-E849-846A-7A9A64323327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43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can continue adding pairs for different thresholds.</a:t>
            </a:r>
          </a:p>
        </p:txBody>
      </p:sp>
      <p:sp>
        <p:nvSpPr>
          <p:cNvPr id="868" name="Shape 86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69" name="Shape 869" descr="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074205" cy="45556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710364" y="3071448"/>
            <a:ext cx="2614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Let’s say we wanted to set a probability threshold of p &gt; 0.9. AKA I’m only making a prediction of class ‘0’ when the model outputs a probability that’s &gt; 0.9.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- Which point would best represent this case? </a:t>
            </a:r>
          </a:p>
        </p:txBody>
      </p:sp>
      <p:cxnSp>
        <p:nvCxnSpPr>
          <p:cNvPr id="7" name="Shape 73">
            <a:extLst>
              <a:ext uri="{FF2B5EF4-FFF2-40B4-BE49-F238E27FC236}">
                <a16:creationId xmlns:a16="http://schemas.microsoft.com/office/drawing/2014/main" id="{6660AE4B-2ABF-1943-BE8B-187503552C1C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8" name="Shape 353" descr="Image">
            <a:extLst>
              <a:ext uri="{FF2B5EF4-FFF2-40B4-BE49-F238E27FC236}">
                <a16:creationId xmlns:a16="http://schemas.microsoft.com/office/drawing/2014/main" id="{22E2D229-3472-0346-8C21-FFADEFAB84D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91">
            <a:extLst>
              <a:ext uri="{FF2B5EF4-FFF2-40B4-BE49-F238E27FC236}">
                <a16:creationId xmlns:a16="http://schemas.microsoft.com/office/drawing/2014/main" id="{C32D3AA0-0AF6-724D-81B9-4E84C648FF05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44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can continue adding pairs for even more thresholds.</a:t>
            </a:r>
          </a:p>
        </p:txBody>
      </p:sp>
      <p:sp>
        <p:nvSpPr>
          <p:cNvPr id="875" name="Shape 87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76" name="Shape 876" descr="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074226" cy="45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hape 73">
            <a:extLst>
              <a:ext uri="{FF2B5EF4-FFF2-40B4-BE49-F238E27FC236}">
                <a16:creationId xmlns:a16="http://schemas.microsoft.com/office/drawing/2014/main" id="{4FFEC9A5-B862-624E-B7B0-279B3546D19D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" name="Shape 353" descr="Image">
            <a:extLst>
              <a:ext uri="{FF2B5EF4-FFF2-40B4-BE49-F238E27FC236}">
                <a16:creationId xmlns:a16="http://schemas.microsoft.com/office/drawing/2014/main" id="{2E54C3DD-8DC7-314D-AFAF-71EC0154B0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91">
            <a:extLst>
              <a:ext uri="{FF2B5EF4-FFF2-40B4-BE49-F238E27FC236}">
                <a16:creationId xmlns:a16="http://schemas.microsoft.com/office/drawing/2014/main" id="{99334601-86DD-174B-9BB0-9E0B08D578A5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45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Finally, we create a full “curve” that is described by both TPR and FPR.</a:t>
            </a:r>
          </a:p>
        </p:txBody>
      </p:sp>
      <p:sp>
        <p:nvSpPr>
          <p:cNvPr id="882" name="Shape 88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83" name="Shape 8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074214" cy="4555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hape 73">
            <a:extLst>
              <a:ext uri="{FF2B5EF4-FFF2-40B4-BE49-F238E27FC236}">
                <a16:creationId xmlns:a16="http://schemas.microsoft.com/office/drawing/2014/main" id="{F6086048-459D-7740-BCC9-E598A09EEB7C}"/>
              </a:ext>
            </a:extLst>
          </p:cNvPr>
          <p:cNvCxnSpPr/>
          <p:nvPr/>
        </p:nvCxnSpPr>
        <p:spPr>
          <a:xfrm>
            <a:off x="1232991" y="6739244"/>
            <a:ext cx="10550952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" name="Shape 353" descr="Image">
            <a:extLst>
              <a:ext uri="{FF2B5EF4-FFF2-40B4-BE49-F238E27FC236}">
                <a16:creationId xmlns:a16="http://schemas.microsoft.com/office/drawing/2014/main" id="{1B6034A1-8EB5-E045-9F7E-FB37150588C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451" r="451"/>
          <a:stretch/>
        </p:blipFill>
        <p:spPr>
          <a:xfrm>
            <a:off x="11488840" y="6811863"/>
            <a:ext cx="298812" cy="2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91">
            <a:extLst>
              <a:ext uri="{FF2B5EF4-FFF2-40B4-BE49-F238E27FC236}">
                <a16:creationId xmlns:a16="http://schemas.microsoft.com/office/drawing/2014/main" id="{E4B7DA28-B2D2-D549-B382-9946D28FC25E}"/>
              </a:ext>
            </a:extLst>
          </p:cNvPr>
          <p:cNvSpPr txBox="1">
            <a:spLocks/>
          </p:cNvSpPr>
          <p:nvPr/>
        </p:nvSpPr>
        <p:spPr>
          <a:xfrm>
            <a:off x="211261" y="6619918"/>
            <a:ext cx="2870315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821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1298265"/>
            <a:fld id="{00000000-1234-1234-1234-123412341234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 defTabSz="1298265"/>
              <a:t>46</a:t>
            </a:fld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| © 2019 General Assembly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66">
            <a:extLst>
              <a:ext uri="{FF2B5EF4-FFF2-40B4-BE49-F238E27FC236}">
                <a16:creationId xmlns:a16="http://schemas.microsoft.com/office/drawing/2014/main" id="{1664569D-7231-9542-8BEF-3C8C0DC67D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1425" y="981076"/>
            <a:ext cx="5593129" cy="24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AREA UNDER THE CURVE</a:t>
            </a:r>
            <a:endParaRPr sz="2000"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indent="0"/>
            <a:endParaRPr dirty="0"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D722F-D0A4-0D49-B8BF-4C3CD2029F5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53513" y="1609247"/>
            <a:ext cx="9965471" cy="1763944"/>
          </a:xfrm>
        </p:spPr>
        <p:txBody>
          <a:bodyPr/>
          <a:lstStyle/>
          <a:p>
            <a:pPr marL="203200" lvl="0" indent="-203200">
              <a:lnSpc>
                <a:spcPct val="100000"/>
              </a:lnSpc>
              <a:spcBef>
                <a:spcPts val="0"/>
              </a:spcBef>
              <a:buFont typeface="Georgia"/>
              <a:buChar char="‣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With this curve, we can find the Area Under the Curve (AUC).</a:t>
            </a: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spcBef>
                <a:spcPts val="0"/>
              </a:spcBef>
              <a:buFont typeface="Georgia"/>
              <a:buChar char="‣"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8" name="Shape 897" descr="5.png">
            <a:extLst>
              <a:ext uri="{FF2B5EF4-FFF2-40B4-BE49-F238E27FC236}">
                <a16:creationId xmlns:a16="http://schemas.microsoft.com/office/drawing/2014/main" id="{99E08D85-3255-2A40-84F5-9EC88CA973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527" y="2287952"/>
            <a:ext cx="5593129" cy="41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66CCF3-FC4A-EB4B-9599-EB31F9DEFFB0}"/>
              </a:ext>
            </a:extLst>
          </p:cNvPr>
          <p:cNvSpPr/>
          <p:nvPr/>
        </p:nvSpPr>
        <p:spPr>
          <a:xfrm>
            <a:off x="6834554" y="3382182"/>
            <a:ext cx="48416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As you increase your sensitivity (true positives) and can identify more cases with a certain condition, you also </a:t>
            </a:r>
            <a:r>
              <a:rPr lang="en-US" sz="2000" b="1" dirty="0">
                <a:latin typeface="Georgia" panose="02040502050405020303" pitchFamily="18" charset="0"/>
              </a:rPr>
              <a:t>sacrifice</a:t>
            </a:r>
            <a:r>
              <a:rPr lang="en-US" sz="2000" dirty="0">
                <a:latin typeface="Georgia" panose="02040502050405020303" pitchFamily="18" charset="0"/>
              </a:rPr>
              <a:t> accuracy on identifying those without the condition (specificity).</a:t>
            </a:r>
          </a:p>
        </p:txBody>
      </p:sp>
    </p:spTree>
    <p:extLst>
      <p:ext uri="{BB962C8B-B14F-4D97-AF65-F5344CB8AC3E}">
        <p14:creationId xmlns:p14="http://schemas.microsoft.com/office/powerpoint/2010/main" val="283573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635000" y="701431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LINEAR REGRESSION?</a:t>
            </a:r>
            <a:endParaRPr lang="en-US" sz="3200" b="1" i="0" u="none" strike="noStrike" cap="none" dirty="0">
              <a:solidFill>
                <a:srgbClr val="000000"/>
              </a:solidFill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11392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Motivation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suppose we want to predict whether a tumor is malignant or benign based on its size. </a:t>
            </a: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588" y="2749676"/>
            <a:ext cx="756738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485"/>
          <p:cNvSpPr txBox="1"/>
          <p:nvPr/>
        </p:nvSpPr>
        <p:spPr>
          <a:xfrm>
            <a:off x="8301973" y="2749676"/>
            <a:ext cx="4372097" cy="33447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Decision Boundary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Find where y = 0.5 =&gt; x = 2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Anything larger than 2 we will classify as a malignant tumor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Anything less than 2 we will classify as a benign tumor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558800" y="1465587"/>
            <a:ext cx="11734800" cy="5613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Would Linear Regression work?</a:t>
            </a: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800" y="2432050"/>
            <a:ext cx="7567385" cy="327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Shape 482"/>
          <p:cNvCxnSpPr/>
          <p:nvPr/>
        </p:nvCxnSpPr>
        <p:spPr>
          <a:xfrm rot="10800000" flipH="1">
            <a:off x="2540000" y="3117850"/>
            <a:ext cx="5586185" cy="190499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83" name="Shape 483"/>
          <p:cNvCxnSpPr/>
          <p:nvPr/>
        </p:nvCxnSpPr>
        <p:spPr>
          <a:xfrm>
            <a:off x="2540000" y="4108450"/>
            <a:ext cx="2743199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84" name="Shape 484"/>
          <p:cNvCxnSpPr/>
          <p:nvPr/>
        </p:nvCxnSpPr>
        <p:spPr>
          <a:xfrm flipH="1" flipV="1">
            <a:off x="5184559" y="2796466"/>
            <a:ext cx="22441" cy="230258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5" name="Shape 485"/>
          <p:cNvSpPr txBox="1"/>
          <p:nvPr/>
        </p:nvSpPr>
        <p:spPr>
          <a:xfrm>
            <a:off x="8478487" y="1942805"/>
            <a:ext cx="4372097" cy="4244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Decision Boundary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Find where y = 0.5 =&gt; x = 2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Anything larger than 2 we will classify as a malignant tumor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Anything less than 2 we will classify as a benign tumor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>
            <a:off x="5283200" y="5137149"/>
            <a:ext cx="1066799" cy="4572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87" name="Shape 487"/>
          <p:cNvSpPr txBox="1"/>
          <p:nvPr/>
        </p:nvSpPr>
        <p:spPr>
          <a:xfrm>
            <a:off x="2844800" y="3695823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635000" y="6418587"/>
            <a:ext cx="11734800" cy="5613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types of problems can you foresee with this technique?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6386944" y="5466848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2</a:t>
            </a:r>
          </a:p>
        </p:txBody>
      </p:sp>
      <p:sp>
        <p:nvSpPr>
          <p:cNvPr id="14" name="Shape 472">
            <a:extLst>
              <a:ext uri="{FF2B5EF4-FFF2-40B4-BE49-F238E27FC236}">
                <a16:creationId xmlns:a16="http://schemas.microsoft.com/office/drawing/2014/main" id="{9A00E31E-DB82-3145-8F72-58E52E7B8E4D}"/>
              </a:ext>
            </a:extLst>
          </p:cNvPr>
          <p:cNvSpPr/>
          <p:nvPr/>
        </p:nvSpPr>
        <p:spPr>
          <a:xfrm>
            <a:off x="635000" y="701431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LINEAR REGRESSION?</a:t>
            </a:r>
            <a:endParaRPr lang="en-US" sz="3200" b="1" i="0" u="none" strike="noStrike" cap="none" dirty="0">
              <a:solidFill>
                <a:srgbClr val="000000"/>
              </a:solidFill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114" y="2943065"/>
            <a:ext cx="756738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35000" y="1365358"/>
            <a:ext cx="11734800" cy="9571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Problem 1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Suppose we have another training example, p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Because OLS is minimizing the residuals, it stretches out the line and moves our decision boundary!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8514" y="3451642"/>
            <a:ext cx="552449" cy="5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7464714" y="5305264"/>
            <a:ext cx="609599" cy="533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Shape 499"/>
          <p:cNvCxnSpPr/>
          <p:nvPr/>
        </p:nvCxnSpPr>
        <p:spPr>
          <a:xfrm>
            <a:off x="7464714" y="5571964"/>
            <a:ext cx="37338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00" name="Shape 500"/>
          <p:cNvCxnSpPr/>
          <p:nvPr/>
        </p:nvCxnSpPr>
        <p:spPr>
          <a:xfrm rot="10800000" flipH="1">
            <a:off x="2816514" y="3346450"/>
            <a:ext cx="8934449" cy="252082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01" name="Shape 501"/>
          <p:cNvCxnSpPr/>
          <p:nvPr/>
        </p:nvCxnSpPr>
        <p:spPr>
          <a:xfrm rot="10800000" flipH="1">
            <a:off x="2740314" y="4578311"/>
            <a:ext cx="4678218" cy="5443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02" name="Shape 502"/>
          <p:cNvCxnSpPr/>
          <p:nvPr/>
        </p:nvCxnSpPr>
        <p:spPr>
          <a:xfrm flipH="1" flipV="1">
            <a:off x="7212528" y="2427195"/>
            <a:ext cx="39090" cy="315424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03" name="Shape 503"/>
          <p:cNvCxnSpPr/>
          <p:nvPr/>
        </p:nvCxnSpPr>
        <p:spPr>
          <a:xfrm rot="10800000">
            <a:off x="7464714" y="5652989"/>
            <a:ext cx="1066799" cy="4572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04" name="Shape 504"/>
          <p:cNvSpPr txBox="1"/>
          <p:nvPr/>
        </p:nvSpPr>
        <p:spPr>
          <a:xfrm>
            <a:off x="8619507" y="5939764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6</a:t>
            </a:r>
          </a:p>
        </p:txBody>
      </p:sp>
      <p:sp>
        <p:nvSpPr>
          <p:cNvPr id="505" name="Shape 505"/>
          <p:cNvSpPr/>
          <p:nvPr/>
        </p:nvSpPr>
        <p:spPr>
          <a:xfrm>
            <a:off x="5331114" y="3346450"/>
            <a:ext cx="1828800" cy="838199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Shape 506"/>
          <p:cNvCxnSpPr/>
          <p:nvPr/>
        </p:nvCxnSpPr>
        <p:spPr>
          <a:xfrm flipH="1">
            <a:off x="7062932" y="2914449"/>
            <a:ext cx="1445938" cy="53719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07" name="Shape 507"/>
          <p:cNvSpPr txBox="1"/>
          <p:nvPr/>
        </p:nvSpPr>
        <p:spPr>
          <a:xfrm>
            <a:off x="8508870" y="2432021"/>
            <a:ext cx="3415017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points are now classified as benign!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3045114" y="4213942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11598564" y="3848001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</a:p>
        </p:txBody>
      </p:sp>
      <p:sp>
        <p:nvSpPr>
          <p:cNvPr id="18" name="Shape 472">
            <a:extLst>
              <a:ext uri="{FF2B5EF4-FFF2-40B4-BE49-F238E27FC236}">
                <a16:creationId xmlns:a16="http://schemas.microsoft.com/office/drawing/2014/main" id="{166E1E50-CF94-534F-A925-C31CA545F15A}"/>
              </a:ext>
            </a:extLst>
          </p:cNvPr>
          <p:cNvSpPr/>
          <p:nvPr/>
        </p:nvSpPr>
        <p:spPr>
          <a:xfrm>
            <a:off x="635000" y="701431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LINEAR REGRESSION?</a:t>
            </a:r>
            <a:endParaRPr lang="en-US" sz="3200" b="1" i="0" u="none" strike="noStrike" cap="none" dirty="0">
              <a:solidFill>
                <a:srgbClr val="000000"/>
              </a:solidFill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00" y="2624038"/>
            <a:ext cx="756738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35000" y="1365358"/>
            <a:ext cx="11734800" cy="7618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Problem 2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Linear Regression outputs predictions &lt; 0 or &gt; 1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350" y="3157438"/>
            <a:ext cx="552449" cy="5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/>
          <p:nvPr/>
        </p:nvSpPr>
        <p:spPr>
          <a:xfrm>
            <a:off x="7493000" y="4986237"/>
            <a:ext cx="609599" cy="533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Shape 519"/>
          <p:cNvCxnSpPr/>
          <p:nvPr/>
        </p:nvCxnSpPr>
        <p:spPr>
          <a:xfrm>
            <a:off x="7493000" y="5252937"/>
            <a:ext cx="37338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20" name="Shape 520"/>
          <p:cNvCxnSpPr/>
          <p:nvPr/>
        </p:nvCxnSpPr>
        <p:spPr>
          <a:xfrm rot="10800000">
            <a:off x="5173435" y="2852638"/>
            <a:ext cx="12782" cy="24003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21" name="Shape 521"/>
          <p:cNvCxnSpPr/>
          <p:nvPr/>
        </p:nvCxnSpPr>
        <p:spPr>
          <a:xfrm flipH="1">
            <a:off x="5359399" y="2427088"/>
            <a:ext cx="1752600" cy="53329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22" name="Shape 522"/>
          <p:cNvSpPr txBox="1"/>
          <p:nvPr/>
        </p:nvSpPr>
        <p:spPr>
          <a:xfrm>
            <a:off x="7150100" y="2203450"/>
            <a:ext cx="2209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Boundary</a:t>
            </a:r>
          </a:p>
        </p:txBody>
      </p:sp>
      <p:sp>
        <p:nvSpPr>
          <p:cNvPr id="523" name="Shape 523"/>
          <p:cNvSpPr/>
          <p:nvPr/>
        </p:nvSpPr>
        <p:spPr>
          <a:xfrm>
            <a:off x="635000" y="6283126"/>
            <a:ext cx="11429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want a model that predicts values between 0 and 1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want a decision boundary AKA “anything past this is class A and anything before it is class B”</a:t>
            </a:r>
          </a:p>
        </p:txBody>
      </p:sp>
      <p:sp>
        <p:nvSpPr>
          <p:cNvPr id="12" name="Shape 472">
            <a:extLst>
              <a:ext uri="{FF2B5EF4-FFF2-40B4-BE49-F238E27FC236}">
                <a16:creationId xmlns:a16="http://schemas.microsoft.com/office/drawing/2014/main" id="{84A27B70-4CF8-9741-8ED8-69F3B6E13013}"/>
              </a:ext>
            </a:extLst>
          </p:cNvPr>
          <p:cNvSpPr/>
          <p:nvPr/>
        </p:nvSpPr>
        <p:spPr>
          <a:xfrm>
            <a:off x="635000" y="701431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dirty="0">
                <a:latin typeface="Georgia" panose="02040502050405020303" pitchFamily="18" charset="0"/>
                <a:ea typeface="Oswald"/>
                <a:cs typeface="Oswald"/>
                <a:sym typeface="Oswald"/>
              </a:rPr>
              <a:t>LINEAR REGRESSION?</a:t>
            </a:r>
            <a:endParaRPr lang="en-US" sz="3200" b="1" i="0" u="none" strike="noStrike" cap="none" dirty="0">
              <a:solidFill>
                <a:srgbClr val="000000"/>
              </a:solidFill>
              <a:latin typeface="Georgia" panose="02040502050405020303" pitchFamily="18" charset="0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Georgia" panose="02040502050405020303" pitchFamily="18" charset="0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>
                <a:solidFill>
                  <a:srgbClr val="FFFFFF"/>
                </a:solidFill>
                <a:latin typeface="Georgia" panose="02040502050405020303" pitchFamily="18" charset="0"/>
                <a:ea typeface="Oswald"/>
                <a:cs typeface="Oswald"/>
                <a:sym typeface="Oswald"/>
              </a:rPr>
              <a:t>LOGISTIC REGRESSION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7965</TotalTime>
  <Words>2046</Words>
  <Application>Microsoft Macintosh PowerPoint</Application>
  <PresentationFormat>Custom</PresentationFormat>
  <Paragraphs>357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Oswald</vt:lpstr>
      <vt:lpstr>Gill Sans</vt:lpstr>
      <vt:lpstr>Georgia</vt:lpstr>
      <vt:lpstr>Merriweather Sans</vt:lpstr>
      <vt:lpstr>Cambria Math</vt:lpstr>
      <vt:lpstr>Arial</vt:lpstr>
      <vt:lpstr>White</vt:lpstr>
      <vt:lpstr>2_White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Han</dc:creator>
  <cp:lastModifiedBy>McCullough, Kevin</cp:lastModifiedBy>
  <cp:revision>141</cp:revision>
  <dcterms:modified xsi:type="dcterms:W3CDTF">2019-11-18T15:03:27Z</dcterms:modified>
</cp:coreProperties>
</file>